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9"/>
  </p:notesMasterIdLst>
  <p:sldIdLst>
    <p:sldId id="276" r:id="rId2"/>
    <p:sldId id="305" r:id="rId3"/>
    <p:sldId id="318" r:id="rId4"/>
    <p:sldId id="306" r:id="rId5"/>
    <p:sldId id="257" r:id="rId6"/>
    <p:sldId id="307" r:id="rId7"/>
    <p:sldId id="308" r:id="rId8"/>
    <p:sldId id="313" r:id="rId9"/>
    <p:sldId id="279" r:id="rId10"/>
    <p:sldId id="282" r:id="rId11"/>
    <p:sldId id="309" r:id="rId12"/>
    <p:sldId id="310" r:id="rId13"/>
    <p:sldId id="314" r:id="rId14"/>
    <p:sldId id="280" r:id="rId15"/>
    <p:sldId id="311" r:id="rId16"/>
    <p:sldId id="290" r:id="rId17"/>
    <p:sldId id="263" r:id="rId18"/>
    <p:sldId id="269" r:id="rId19"/>
    <p:sldId id="296" r:id="rId20"/>
    <p:sldId id="316" r:id="rId21"/>
    <p:sldId id="317" r:id="rId22"/>
    <p:sldId id="315" r:id="rId23"/>
    <p:sldId id="295" r:id="rId24"/>
    <p:sldId id="273" r:id="rId25"/>
    <p:sldId id="297" r:id="rId26"/>
    <p:sldId id="278" r:id="rId27"/>
    <p:sldId id="27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36"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9C8BD802-071C-4110-8AF4-CBC94DE17712}"/>
              </a:ext>
            </a:extLst>
          </p:cNvPr>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stStyle>
          <a:p>
            <a:pPr lvl="0"/>
            <a:endParaRPr lang="it-IT"/>
          </a:p>
        </p:txBody>
      </p:sp>
      <p:sp>
        <p:nvSpPr>
          <p:cNvPr id="3" name="Segnaposto data 2">
            <a:extLst>
              <a:ext uri="{FF2B5EF4-FFF2-40B4-BE49-F238E27FC236}">
                <a16:creationId xmlns:a16="http://schemas.microsoft.com/office/drawing/2014/main" id="{A65CCA2C-FF2C-480A-9A42-BA20394405A8}"/>
              </a:ext>
            </a:extLst>
          </p:cNvPr>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stStyle>
          <a:p>
            <a:pPr lvl="0"/>
            <a:fld id="{8FB24BCD-D9F3-41F1-9618-90C793866E74}" type="datetime1">
              <a:rPr lang="it-IT"/>
              <a:pPr lvl="0"/>
              <a:t>07/07/2023</a:t>
            </a:fld>
            <a:endParaRPr lang="it-IT"/>
          </a:p>
        </p:txBody>
      </p:sp>
      <p:sp>
        <p:nvSpPr>
          <p:cNvPr id="4" name="Segnaposto immagine diapositiva 3">
            <a:extLst>
              <a:ext uri="{FF2B5EF4-FFF2-40B4-BE49-F238E27FC236}">
                <a16:creationId xmlns:a16="http://schemas.microsoft.com/office/drawing/2014/main" id="{CEE85BB3-967F-479E-AB33-11070A039AB1}"/>
              </a:ext>
            </a:extLst>
          </p:cNvPr>
          <p:cNvSpPr>
            <a:spLocks noGrp="1" noRot="1" noChangeAspect="1"/>
          </p:cNvSpPr>
          <p:nvPr>
            <p:ph type="sldImg" idx="2"/>
          </p:nvPr>
        </p:nvSpPr>
        <p:spPr>
          <a:xfrm>
            <a:off x="1143000" y="685800"/>
            <a:ext cx="4572000" cy="3429000"/>
          </a:xfrm>
          <a:prstGeom prst="rect">
            <a:avLst/>
          </a:prstGeom>
          <a:noFill/>
          <a:ln w="12701">
            <a:solidFill>
              <a:srgbClr val="000000"/>
            </a:solidFill>
            <a:prstDash val="solid"/>
          </a:ln>
        </p:spPr>
      </p:sp>
      <p:sp>
        <p:nvSpPr>
          <p:cNvPr id="5" name="Segnaposto note 4">
            <a:extLst>
              <a:ext uri="{FF2B5EF4-FFF2-40B4-BE49-F238E27FC236}">
                <a16:creationId xmlns:a16="http://schemas.microsoft.com/office/drawing/2014/main" id="{A5A3E887-F0AA-4475-8574-D7FC0ED836E0}"/>
              </a:ext>
            </a:extLst>
          </p:cNvPr>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a:extLst>
              <a:ext uri="{FF2B5EF4-FFF2-40B4-BE49-F238E27FC236}">
                <a16:creationId xmlns:a16="http://schemas.microsoft.com/office/drawing/2014/main" id="{149753F5-F4E6-4C28-9A13-1D3CFED2B4C6}"/>
              </a:ext>
            </a:extLst>
          </p:cNvPr>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stStyle>
          <a:p>
            <a:pPr lvl="0"/>
            <a:endParaRPr lang="it-IT"/>
          </a:p>
        </p:txBody>
      </p:sp>
      <p:sp>
        <p:nvSpPr>
          <p:cNvPr id="7" name="Segnaposto numero diapositiva 6">
            <a:extLst>
              <a:ext uri="{FF2B5EF4-FFF2-40B4-BE49-F238E27FC236}">
                <a16:creationId xmlns:a16="http://schemas.microsoft.com/office/drawing/2014/main" id="{04899D13-68A3-4C4D-B863-B758FF8A33DB}"/>
              </a:ext>
            </a:extLst>
          </p:cNvPr>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stStyle>
          <a:p>
            <a:pPr lvl="0"/>
            <a:fld id="{9335EACC-9870-4D98-A3C8-65D880062F09}" type="slidenum">
              <a:t>‹N›</a:t>
            </a:fld>
            <a:endParaRPr lang="it-IT"/>
          </a:p>
        </p:txBody>
      </p:sp>
    </p:spTree>
    <p:extLst>
      <p:ext uri="{BB962C8B-B14F-4D97-AF65-F5344CB8AC3E}">
        <p14:creationId xmlns:p14="http://schemas.microsoft.com/office/powerpoint/2010/main" val="20051851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it-IT"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lvl="0"/>
            <a:fld id="{6CD10CEE-954F-48EA-B4A2-83C39A6995B7}" type="datetime1">
              <a:rPr lang="it-IT" smtClean="0"/>
              <a:pPr lvl="0"/>
              <a:t>07/07/2023</a:t>
            </a:fld>
            <a:endParaRPr lang="it-IT"/>
          </a:p>
        </p:txBody>
      </p:sp>
      <p:sp>
        <p:nvSpPr>
          <p:cNvPr id="5" name="Footer Placeholder 4"/>
          <p:cNvSpPr>
            <a:spLocks noGrp="1"/>
          </p:cNvSpPr>
          <p:nvPr>
            <p:ph type="ftr" sz="quarter" idx="11"/>
          </p:nvPr>
        </p:nvSpPr>
        <p:spPr/>
        <p:txBody>
          <a:bodyPr/>
          <a:lstStyle/>
          <a:p>
            <a:pPr lvl="0"/>
            <a:endParaRPr lang="it-IT"/>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lvl="0"/>
            <a:fld id="{B6F2E583-B209-4AEE-9B9C-0EE5155391FC}" type="slidenum">
              <a:rPr lang="it-IT" smtClean="0"/>
              <a:t>‹N›</a:t>
            </a:fld>
            <a:endParaRPr lang="it-IT"/>
          </a:p>
        </p:txBody>
      </p:sp>
    </p:spTree>
    <p:extLst>
      <p:ext uri="{BB962C8B-B14F-4D97-AF65-F5344CB8AC3E}">
        <p14:creationId xmlns:p14="http://schemas.microsoft.com/office/powerpoint/2010/main" val="95335507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lvl="0"/>
            <a:fld id="{61E2A404-13E9-4556-A362-17BDB3C32232}" type="datetime1">
              <a:rPr lang="it-IT" smtClean="0"/>
              <a:pPr lvl="0"/>
              <a:t>07/07/2023</a:t>
            </a:fld>
            <a:endParaRPr lang="it-IT"/>
          </a:p>
        </p:txBody>
      </p:sp>
      <p:sp>
        <p:nvSpPr>
          <p:cNvPr id="5" name="Footer Placeholder 4"/>
          <p:cNvSpPr>
            <a:spLocks noGrp="1"/>
          </p:cNvSpPr>
          <p:nvPr>
            <p:ph type="ftr" sz="quarter" idx="11"/>
          </p:nvPr>
        </p:nvSpPr>
        <p:spPr/>
        <p:txBody>
          <a:bodyPr/>
          <a:lstStyle/>
          <a:p>
            <a:pPr lvl="0"/>
            <a:endParaRPr lang="it-IT"/>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lvl="0"/>
            <a:fld id="{B647DF1A-0A21-4372-8ACD-B98EE95129F8}" type="slidenum">
              <a:rPr lang="it-IT" smtClean="0"/>
              <a:t>‹N›</a:t>
            </a:fld>
            <a:endParaRPr lang="it-IT"/>
          </a:p>
        </p:txBody>
      </p:sp>
    </p:spTree>
    <p:extLst>
      <p:ext uri="{BB962C8B-B14F-4D97-AF65-F5344CB8AC3E}">
        <p14:creationId xmlns:p14="http://schemas.microsoft.com/office/powerpoint/2010/main" val="2272299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lvl="0"/>
            <a:fld id="{61E2A404-13E9-4556-A362-17BDB3C32232}" type="datetime1">
              <a:rPr lang="it-IT" smtClean="0"/>
              <a:pPr lvl="0"/>
              <a:t>07/07/2023</a:t>
            </a:fld>
            <a:endParaRPr lang="it-IT"/>
          </a:p>
        </p:txBody>
      </p:sp>
      <p:sp>
        <p:nvSpPr>
          <p:cNvPr id="5" name="Footer Placeholder 4"/>
          <p:cNvSpPr>
            <a:spLocks noGrp="1"/>
          </p:cNvSpPr>
          <p:nvPr>
            <p:ph type="ftr" sz="quarter" idx="11"/>
          </p:nvPr>
        </p:nvSpPr>
        <p:spPr/>
        <p:txBody>
          <a:bodyPr/>
          <a:lstStyle/>
          <a:p>
            <a:pPr lvl="0"/>
            <a:endParaRPr lang="it-IT"/>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lvl="0"/>
            <a:fld id="{B647DF1A-0A21-4372-8ACD-B98EE95129F8}" type="slidenum">
              <a:rPr lang="it-IT" smtClean="0"/>
              <a:t>‹N›</a:t>
            </a:fld>
            <a:endParaRPr lang="it-IT"/>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20237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lvl="0"/>
            <a:fld id="{61E2A404-13E9-4556-A362-17BDB3C32232}" type="datetime1">
              <a:rPr lang="it-IT" smtClean="0"/>
              <a:pPr lvl="0"/>
              <a:t>07/07/2023</a:t>
            </a:fld>
            <a:endParaRPr lang="it-IT"/>
          </a:p>
        </p:txBody>
      </p:sp>
      <p:sp>
        <p:nvSpPr>
          <p:cNvPr id="6" name="Footer Placeholder 5"/>
          <p:cNvSpPr>
            <a:spLocks noGrp="1"/>
          </p:cNvSpPr>
          <p:nvPr>
            <p:ph type="ftr" sz="quarter" idx="11"/>
          </p:nvPr>
        </p:nvSpPr>
        <p:spPr/>
        <p:txBody>
          <a:bodyPr/>
          <a:lstStyle/>
          <a:p>
            <a:pPr lvl="0"/>
            <a:endParaRPr lang="it-IT"/>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lvl="0"/>
            <a:fld id="{B647DF1A-0A21-4372-8ACD-B98EE95129F8}" type="slidenum">
              <a:rPr lang="it-IT" smtClean="0"/>
              <a:t>‹N›</a:t>
            </a:fld>
            <a:endParaRPr lang="it-IT"/>
          </a:p>
        </p:txBody>
      </p:sp>
    </p:spTree>
    <p:extLst>
      <p:ext uri="{BB962C8B-B14F-4D97-AF65-F5344CB8AC3E}">
        <p14:creationId xmlns:p14="http://schemas.microsoft.com/office/powerpoint/2010/main" val="3723080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lvl="0"/>
            <a:fld id="{61E2A404-13E9-4556-A362-17BDB3C32232}" type="datetime1">
              <a:rPr lang="it-IT" smtClean="0"/>
              <a:pPr lvl="0"/>
              <a:t>07/07/2023</a:t>
            </a:fld>
            <a:endParaRPr lang="it-IT"/>
          </a:p>
        </p:txBody>
      </p:sp>
      <p:sp>
        <p:nvSpPr>
          <p:cNvPr id="6" name="Footer Placeholder 5"/>
          <p:cNvSpPr>
            <a:spLocks noGrp="1"/>
          </p:cNvSpPr>
          <p:nvPr>
            <p:ph type="ftr" sz="quarter" idx="11"/>
          </p:nvPr>
        </p:nvSpPr>
        <p:spPr/>
        <p:txBody>
          <a:bodyPr/>
          <a:lstStyle/>
          <a:p>
            <a:pPr lvl="0"/>
            <a:endParaRPr lang="it-IT"/>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lvl="0"/>
            <a:fld id="{B647DF1A-0A21-4372-8ACD-B98EE95129F8}" type="slidenum">
              <a:rPr lang="it-IT" smtClean="0"/>
              <a:t>‹N›</a:t>
            </a:fld>
            <a:endParaRPr lang="it-IT"/>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22645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lvl="0"/>
            <a:fld id="{61E2A404-13E9-4556-A362-17BDB3C32232}" type="datetime1">
              <a:rPr lang="it-IT" smtClean="0"/>
              <a:pPr lvl="0"/>
              <a:t>07/07/2023</a:t>
            </a:fld>
            <a:endParaRPr lang="it-IT"/>
          </a:p>
        </p:txBody>
      </p:sp>
      <p:sp>
        <p:nvSpPr>
          <p:cNvPr id="6" name="Footer Placeholder 5"/>
          <p:cNvSpPr>
            <a:spLocks noGrp="1"/>
          </p:cNvSpPr>
          <p:nvPr>
            <p:ph type="ftr" sz="quarter" idx="11"/>
          </p:nvPr>
        </p:nvSpPr>
        <p:spPr/>
        <p:txBody>
          <a:bodyPr/>
          <a:lstStyle/>
          <a:p>
            <a:pPr lvl="0"/>
            <a:endParaRPr 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lvl="0"/>
            <a:fld id="{B647DF1A-0A21-4372-8ACD-B98EE95129F8}" type="slidenum">
              <a:rPr lang="it-IT" smtClean="0"/>
              <a:t>‹N›</a:t>
            </a:fld>
            <a:endParaRPr lang="it-IT"/>
          </a:p>
        </p:txBody>
      </p:sp>
    </p:spTree>
    <p:extLst>
      <p:ext uri="{BB962C8B-B14F-4D97-AF65-F5344CB8AC3E}">
        <p14:creationId xmlns:p14="http://schemas.microsoft.com/office/powerpoint/2010/main" val="28094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lvl="0"/>
            <a:fld id="{D788B829-D201-409D-83BE-69FEC00F00D7}" type="datetime1">
              <a:rPr lang="it-IT" smtClean="0"/>
              <a:pPr lvl="0"/>
              <a:t>07/07/2023</a:t>
            </a:fld>
            <a:endParaRPr lang="it-IT"/>
          </a:p>
        </p:txBody>
      </p:sp>
      <p:sp>
        <p:nvSpPr>
          <p:cNvPr id="5" name="Footer Placeholder 4"/>
          <p:cNvSpPr>
            <a:spLocks noGrp="1"/>
          </p:cNvSpPr>
          <p:nvPr>
            <p:ph type="ftr" sz="quarter" idx="11"/>
          </p:nvPr>
        </p:nvSpPr>
        <p:spPr/>
        <p:txBody>
          <a:bodyPr/>
          <a:lstStyle/>
          <a:p>
            <a:pPr lvl="0"/>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lvl="0"/>
            <a:fld id="{DBF2F31F-B947-41CC-8BF0-D4C673079069}" type="slidenum">
              <a:rPr lang="it-IT" smtClean="0"/>
              <a:t>‹N›</a:t>
            </a:fld>
            <a:endParaRPr lang="it-IT"/>
          </a:p>
        </p:txBody>
      </p:sp>
    </p:spTree>
    <p:extLst>
      <p:ext uri="{BB962C8B-B14F-4D97-AF65-F5344CB8AC3E}">
        <p14:creationId xmlns:p14="http://schemas.microsoft.com/office/powerpoint/2010/main" val="4033584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lvl="0"/>
            <a:fld id="{F97A2E76-C465-450B-A4BE-1F344F0B685C}" type="datetime1">
              <a:rPr lang="it-IT" smtClean="0"/>
              <a:pPr lvl="0"/>
              <a:t>07/07/2023</a:t>
            </a:fld>
            <a:endParaRPr lang="it-IT"/>
          </a:p>
        </p:txBody>
      </p:sp>
      <p:sp>
        <p:nvSpPr>
          <p:cNvPr id="5" name="Footer Placeholder 4"/>
          <p:cNvSpPr>
            <a:spLocks noGrp="1"/>
          </p:cNvSpPr>
          <p:nvPr>
            <p:ph type="ftr" sz="quarter" idx="11"/>
          </p:nvPr>
        </p:nvSpPr>
        <p:spPr/>
        <p:txBody>
          <a:bodyPr/>
          <a:lstStyle/>
          <a:p>
            <a:pPr lvl="0"/>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lvl="0"/>
            <a:fld id="{B75B7103-8CAC-4E6A-B84F-139692EE61A7}" type="slidenum">
              <a:rPr lang="it-IT" smtClean="0"/>
              <a:t>‹N›</a:t>
            </a:fld>
            <a:endParaRPr lang="it-IT"/>
          </a:p>
        </p:txBody>
      </p:sp>
    </p:spTree>
    <p:extLst>
      <p:ext uri="{BB962C8B-B14F-4D97-AF65-F5344CB8AC3E}">
        <p14:creationId xmlns:p14="http://schemas.microsoft.com/office/powerpoint/2010/main" val="4124963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lvl="0"/>
            <a:fld id="{62D93D18-DD0A-407D-B98A-96C2D1F88CCB}" type="datetime1">
              <a:rPr lang="it-IT" smtClean="0"/>
              <a:pPr lvl="0"/>
              <a:t>07/07/2023</a:t>
            </a:fld>
            <a:endParaRPr lang="it-IT"/>
          </a:p>
        </p:txBody>
      </p:sp>
      <p:sp>
        <p:nvSpPr>
          <p:cNvPr id="5" name="Footer Placeholder 4"/>
          <p:cNvSpPr>
            <a:spLocks noGrp="1"/>
          </p:cNvSpPr>
          <p:nvPr>
            <p:ph type="ftr" sz="quarter" idx="11"/>
          </p:nvPr>
        </p:nvSpPr>
        <p:spPr/>
        <p:txBody>
          <a:bodyPr/>
          <a:lstStyle/>
          <a:p>
            <a:pPr lvl="0"/>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lvl="0"/>
            <a:fld id="{2704C134-0112-48E6-9450-BC1C3A26DD07}" type="slidenum">
              <a:rPr lang="it-IT" smtClean="0"/>
              <a:t>‹N›</a:t>
            </a:fld>
            <a:endParaRPr lang="it-IT"/>
          </a:p>
        </p:txBody>
      </p:sp>
    </p:spTree>
    <p:extLst>
      <p:ext uri="{BB962C8B-B14F-4D97-AF65-F5344CB8AC3E}">
        <p14:creationId xmlns:p14="http://schemas.microsoft.com/office/powerpoint/2010/main" val="269460971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lvl="0"/>
            <a:fld id="{31043EBE-718E-4028-89FC-F6B19900B7B8}" type="datetime1">
              <a:rPr lang="it-IT" smtClean="0"/>
              <a:pPr lvl="0"/>
              <a:t>07/07/2023</a:t>
            </a:fld>
            <a:endParaRPr lang="it-IT"/>
          </a:p>
        </p:txBody>
      </p:sp>
      <p:sp>
        <p:nvSpPr>
          <p:cNvPr id="5" name="Footer Placeholder 4"/>
          <p:cNvSpPr>
            <a:spLocks noGrp="1"/>
          </p:cNvSpPr>
          <p:nvPr>
            <p:ph type="ftr" sz="quarter" idx="11"/>
          </p:nvPr>
        </p:nvSpPr>
        <p:spPr/>
        <p:txBody>
          <a:bodyPr/>
          <a:lstStyle/>
          <a:p>
            <a:pPr lvl="0"/>
            <a:endParaRPr lang="it-IT"/>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lvl="0"/>
            <a:fld id="{F8586E99-443C-4BD5-A6CE-AC8436701FF7}" type="slidenum">
              <a:rPr lang="it-IT" smtClean="0"/>
              <a:t>‹N›</a:t>
            </a:fld>
            <a:endParaRPr lang="it-IT"/>
          </a:p>
        </p:txBody>
      </p:sp>
    </p:spTree>
    <p:extLst>
      <p:ext uri="{BB962C8B-B14F-4D97-AF65-F5344CB8AC3E}">
        <p14:creationId xmlns:p14="http://schemas.microsoft.com/office/powerpoint/2010/main" val="287011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lvl="0"/>
            <a:fld id="{38077087-6ED0-4C2F-ACBF-06E60D8EAC14}" type="datetime1">
              <a:rPr lang="it-IT" smtClean="0"/>
              <a:pPr lvl="0"/>
              <a:t>07/07/2023</a:t>
            </a:fld>
            <a:endParaRPr lang="it-IT"/>
          </a:p>
        </p:txBody>
      </p:sp>
      <p:sp>
        <p:nvSpPr>
          <p:cNvPr id="6" name="Footer Placeholder 5"/>
          <p:cNvSpPr>
            <a:spLocks noGrp="1"/>
          </p:cNvSpPr>
          <p:nvPr>
            <p:ph type="ftr" sz="quarter" idx="11"/>
          </p:nvPr>
        </p:nvSpPr>
        <p:spPr/>
        <p:txBody>
          <a:bodyPr/>
          <a:lstStyle/>
          <a:p>
            <a:pPr lvl="0"/>
            <a:endParaRPr lang="it-IT"/>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lvl="0"/>
            <a:fld id="{07061E22-4EC8-4B1D-93C5-04C852BC4368}" type="slidenum">
              <a:rPr lang="it-IT" smtClean="0"/>
              <a:t>‹N›</a:t>
            </a:fld>
            <a:endParaRPr lang="it-IT"/>
          </a:p>
        </p:txBody>
      </p:sp>
    </p:spTree>
    <p:extLst>
      <p:ext uri="{BB962C8B-B14F-4D97-AF65-F5344CB8AC3E}">
        <p14:creationId xmlns:p14="http://schemas.microsoft.com/office/powerpoint/2010/main" val="2949055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pPr lvl="0"/>
            <a:fld id="{4057EF0B-C8FC-4D9E-8C21-41592C32708E}" type="datetime1">
              <a:rPr lang="it-IT" smtClean="0"/>
              <a:pPr lvl="0"/>
              <a:t>07/07/2023</a:t>
            </a:fld>
            <a:endParaRPr lang="it-IT"/>
          </a:p>
        </p:txBody>
      </p:sp>
      <p:sp>
        <p:nvSpPr>
          <p:cNvPr id="8" name="Footer Placeholder 7"/>
          <p:cNvSpPr>
            <a:spLocks noGrp="1"/>
          </p:cNvSpPr>
          <p:nvPr>
            <p:ph type="ftr" sz="quarter" idx="11"/>
          </p:nvPr>
        </p:nvSpPr>
        <p:spPr/>
        <p:txBody>
          <a:bodyPr/>
          <a:lstStyle/>
          <a:p>
            <a:pPr lvl="0"/>
            <a:endParaRPr lang="it-IT"/>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lvl="0"/>
            <a:fld id="{68B29FDD-C492-44D5-8B9D-6D27BB0235C5}" type="slidenum">
              <a:rPr lang="it-IT" smtClean="0"/>
              <a:t>‹N›</a:t>
            </a:fld>
            <a:endParaRPr lang="it-IT"/>
          </a:p>
        </p:txBody>
      </p:sp>
    </p:spTree>
    <p:extLst>
      <p:ext uri="{BB962C8B-B14F-4D97-AF65-F5344CB8AC3E}">
        <p14:creationId xmlns:p14="http://schemas.microsoft.com/office/powerpoint/2010/main" val="4239933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pPr lvl="0"/>
            <a:fld id="{9C281FDE-2977-4CBD-BFCE-37A043F85147}" type="datetime1">
              <a:rPr lang="it-IT" smtClean="0"/>
              <a:pPr lvl="0"/>
              <a:t>07/07/2023</a:t>
            </a:fld>
            <a:endParaRPr lang="it-IT"/>
          </a:p>
        </p:txBody>
      </p:sp>
      <p:sp>
        <p:nvSpPr>
          <p:cNvPr id="4" name="Footer Placeholder 3"/>
          <p:cNvSpPr>
            <a:spLocks noGrp="1"/>
          </p:cNvSpPr>
          <p:nvPr>
            <p:ph type="ftr" sz="quarter" idx="11"/>
          </p:nvPr>
        </p:nvSpPr>
        <p:spPr/>
        <p:txBody>
          <a:bodyPr/>
          <a:lstStyle/>
          <a:p>
            <a:pPr lvl="0"/>
            <a:endParaRPr lang="it-IT"/>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lvl="0"/>
            <a:fld id="{5C19CD9B-1DE0-4F37-850A-F100C33F5CC8}" type="slidenum">
              <a:rPr lang="it-IT" smtClean="0"/>
              <a:t>‹N›</a:t>
            </a:fld>
            <a:endParaRPr lang="it-IT"/>
          </a:p>
        </p:txBody>
      </p:sp>
    </p:spTree>
    <p:extLst>
      <p:ext uri="{BB962C8B-B14F-4D97-AF65-F5344CB8AC3E}">
        <p14:creationId xmlns:p14="http://schemas.microsoft.com/office/powerpoint/2010/main" val="4157322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2FEEA473-8E19-4837-8296-80A956AD9E34}" type="datetime1">
              <a:rPr lang="it-IT" smtClean="0"/>
              <a:pPr lvl="0"/>
              <a:t>07/07/2023</a:t>
            </a:fld>
            <a:endParaRPr lang="it-IT"/>
          </a:p>
        </p:txBody>
      </p:sp>
      <p:sp>
        <p:nvSpPr>
          <p:cNvPr id="3" name="Footer Placeholder 2"/>
          <p:cNvSpPr>
            <a:spLocks noGrp="1"/>
          </p:cNvSpPr>
          <p:nvPr>
            <p:ph type="ftr" sz="quarter" idx="11"/>
          </p:nvPr>
        </p:nvSpPr>
        <p:spPr/>
        <p:txBody>
          <a:bodyPr/>
          <a:lstStyle/>
          <a:p>
            <a:pPr lvl="0"/>
            <a:endParaRPr lang="it-IT"/>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lvl="0"/>
            <a:fld id="{8667760D-1B21-41B3-AC22-1AE11E9D7530}" type="slidenum">
              <a:rPr lang="it-IT" smtClean="0"/>
              <a:t>‹N›</a:t>
            </a:fld>
            <a:endParaRPr lang="it-IT"/>
          </a:p>
        </p:txBody>
      </p:sp>
    </p:spTree>
    <p:extLst>
      <p:ext uri="{BB962C8B-B14F-4D97-AF65-F5344CB8AC3E}">
        <p14:creationId xmlns:p14="http://schemas.microsoft.com/office/powerpoint/2010/main" val="3642771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lvl="0"/>
            <a:fld id="{8DB92577-2A68-4D2D-AF8F-1D4194C71EBA}" type="datetime1">
              <a:rPr lang="it-IT" smtClean="0"/>
              <a:pPr lvl="0"/>
              <a:t>07/07/2023</a:t>
            </a:fld>
            <a:endParaRPr lang="it-IT"/>
          </a:p>
        </p:txBody>
      </p:sp>
      <p:sp>
        <p:nvSpPr>
          <p:cNvPr id="6" name="Footer Placeholder 5"/>
          <p:cNvSpPr>
            <a:spLocks noGrp="1"/>
          </p:cNvSpPr>
          <p:nvPr>
            <p:ph type="ftr" sz="quarter" idx="11"/>
          </p:nvPr>
        </p:nvSpPr>
        <p:spPr/>
        <p:txBody>
          <a:bodyPr/>
          <a:lstStyle/>
          <a:p>
            <a:pPr lvl="0"/>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lvl="0"/>
            <a:fld id="{4DD6A622-A3ED-47A2-9FBD-863D17205237}" type="slidenum">
              <a:rPr lang="it-IT" smtClean="0"/>
              <a:t>‹N›</a:t>
            </a:fld>
            <a:endParaRPr lang="it-IT"/>
          </a:p>
        </p:txBody>
      </p:sp>
    </p:spTree>
    <p:extLst>
      <p:ext uri="{BB962C8B-B14F-4D97-AF65-F5344CB8AC3E}">
        <p14:creationId xmlns:p14="http://schemas.microsoft.com/office/powerpoint/2010/main" val="86327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lvl="0"/>
            <a:fld id="{AAB43F90-9949-4044-8B35-84E6AC17CA67}" type="datetime1">
              <a:rPr lang="it-IT" smtClean="0"/>
              <a:pPr lvl="0"/>
              <a:t>07/07/2023</a:t>
            </a:fld>
            <a:endParaRPr lang="it-IT"/>
          </a:p>
        </p:txBody>
      </p:sp>
      <p:sp>
        <p:nvSpPr>
          <p:cNvPr id="6" name="Footer Placeholder 5"/>
          <p:cNvSpPr>
            <a:spLocks noGrp="1"/>
          </p:cNvSpPr>
          <p:nvPr>
            <p:ph type="ftr" sz="quarter" idx="11"/>
          </p:nvPr>
        </p:nvSpPr>
        <p:spPr/>
        <p:txBody>
          <a:bodyPr/>
          <a:lstStyle/>
          <a:p>
            <a:pPr lvl="0"/>
            <a:endParaRPr 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lvl="0"/>
            <a:fld id="{0EC8D5B2-7509-4F9C-B85E-9446388FD5B5}" type="slidenum">
              <a:rPr lang="it-IT" smtClean="0"/>
              <a:t>‹N›</a:t>
            </a:fld>
            <a:endParaRPr lang="it-IT"/>
          </a:p>
        </p:txBody>
      </p:sp>
    </p:spTree>
    <p:extLst>
      <p:ext uri="{BB962C8B-B14F-4D97-AF65-F5344CB8AC3E}">
        <p14:creationId xmlns:p14="http://schemas.microsoft.com/office/powerpoint/2010/main" val="1790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lvl="0"/>
            <a:fld id="{61E2A404-13E9-4556-A362-17BDB3C32232}" type="datetime1">
              <a:rPr lang="it-IT" smtClean="0"/>
              <a:pPr lvl="0"/>
              <a:t>07/07/2023</a:t>
            </a:fld>
            <a:endParaRPr lang="it-IT"/>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lvl="0"/>
            <a:endParaRPr lang="it-IT"/>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lvl="0"/>
            <a:fld id="{B647DF1A-0A21-4372-8ACD-B98EE95129F8}" type="slidenum">
              <a:rPr lang="it-IT" smtClean="0"/>
              <a:t>‹N›</a:t>
            </a:fld>
            <a:endParaRPr lang="it-IT"/>
          </a:p>
        </p:txBody>
      </p:sp>
    </p:spTree>
    <p:extLst>
      <p:ext uri="{BB962C8B-B14F-4D97-AF65-F5344CB8AC3E}">
        <p14:creationId xmlns:p14="http://schemas.microsoft.com/office/powerpoint/2010/main" val="270367027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wmf"/><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9.png"/><Relationship Id="rId4"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santissimosacramentofrascati.i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3">
            <a:extLst>
              <a:ext uri="{FF2B5EF4-FFF2-40B4-BE49-F238E27FC236}">
                <a16:creationId xmlns:a16="http://schemas.microsoft.com/office/drawing/2014/main" id="{D0EAAF6E-A156-47CB-92F9-DD4BA5AC3A24}"/>
              </a:ext>
            </a:extLst>
          </p:cNvPr>
          <p:cNvSpPr txBox="1"/>
          <p:nvPr/>
        </p:nvSpPr>
        <p:spPr>
          <a:xfrm>
            <a:off x="428090" y="44634"/>
            <a:ext cx="8640961" cy="4031873"/>
          </a:xfrm>
          <a:prstGeom prst="rect">
            <a:avLst/>
          </a:prstGeom>
          <a:noFill/>
          <a:ln cap="flat">
            <a:noFill/>
          </a:ln>
        </p:spPr>
        <p:txBody>
          <a:bodyPr vert="horz" wrap="square" lIns="91440" tIns="45720" rIns="91440" bIns="45720" anchor="t" anchorCtr="0" compatLnSpc="1">
            <a:spAutoFit/>
          </a:bodyPr>
          <a:lstStyle/>
          <a:p>
            <a:pPr lvl="0" algn="ctr">
              <a:defRPr sz="1800" b="0" i="0" u="none" strike="noStrike" kern="0" cap="none" spc="0" baseline="0">
                <a:solidFill>
                  <a:srgbClr val="000000"/>
                </a:solidFill>
                <a:uFillTx/>
              </a:defRPr>
            </a:pPr>
            <a:endParaRPr lang="it-IT" sz="2400" b="1" dirty="0">
              <a:solidFill>
                <a:srgbClr val="000000"/>
              </a:solidFill>
              <a:latin typeface="Segoe UI Variable Text Semiligh" pitchFamily="2"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400" b="1" i="0" u="none" strike="noStrike" kern="1200" cap="none" spc="0" baseline="0" dirty="0" smtClean="0">
                <a:solidFill>
                  <a:srgbClr val="000000"/>
                </a:solidFill>
                <a:uFillTx/>
                <a:latin typeface="Sylfaen" panose="010A0502050306030303" pitchFamily="18" charset="0"/>
              </a:rPr>
              <a:t>ISTITUTO </a:t>
            </a:r>
            <a:r>
              <a:rPr lang="it-IT" sz="2400" b="1" dirty="0" smtClean="0">
                <a:solidFill>
                  <a:srgbClr val="000000"/>
                </a:solidFill>
                <a:latin typeface="Sylfaen" panose="010A0502050306030303" pitchFamily="18" charset="0"/>
              </a:rPr>
              <a:t>SANTISSIMO SACRAMENTO</a:t>
            </a:r>
            <a:endParaRPr lang="it-IT" sz="2400" b="1" i="0" u="none" strike="noStrike" kern="1200" cap="none" spc="0" baseline="0" dirty="0">
              <a:solidFill>
                <a:srgbClr val="000000"/>
              </a:solidFill>
              <a:uFillTx/>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2400" b="0" i="0" u="none" strike="noStrike" kern="1200" cap="none" spc="0" baseline="0" dirty="0">
              <a:solidFill>
                <a:srgbClr val="000000"/>
              </a:solidFill>
              <a:uFillTx/>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8800" b="1" i="0" u="none" strike="noStrike" kern="1200" cap="none" spc="0" baseline="0" dirty="0">
                <a:solidFill>
                  <a:srgbClr val="000000"/>
                </a:solidFill>
                <a:uFillTx/>
                <a:latin typeface="Sylfaen" panose="010A0502050306030303" pitchFamily="18" charset="0"/>
              </a:rPr>
              <a:t>OPEN DAY</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000" b="1" i="0" u="none" strike="noStrike" kern="1200" cap="none" spc="0" baseline="0" dirty="0">
                <a:solidFill>
                  <a:srgbClr val="000000"/>
                </a:solidFill>
                <a:uFillTx/>
                <a:latin typeface="Sylfaen" panose="010A0502050306030303" pitchFamily="18" charset="0"/>
              </a:rPr>
              <a:t>SCUOLA </a:t>
            </a:r>
            <a:r>
              <a:rPr lang="it-IT" sz="2000" b="1" i="0" u="none" strike="noStrike" kern="1200" cap="none" spc="0" baseline="0" dirty="0" smtClean="0">
                <a:solidFill>
                  <a:srgbClr val="000000"/>
                </a:solidFill>
                <a:uFillTx/>
                <a:latin typeface="Sylfaen" panose="010A0502050306030303" pitchFamily="18" charset="0"/>
              </a:rPr>
              <a:t>PRIMARIA</a:t>
            </a:r>
            <a:endParaRPr lang="it-IT" sz="2000" b="1" i="0" u="none" strike="noStrike" kern="1200" cap="none" spc="0" baseline="0" dirty="0">
              <a:solidFill>
                <a:srgbClr val="000000"/>
              </a:solidFill>
              <a:uFillTx/>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4000" b="0" i="0" u="none" strike="noStrike" kern="1200" cap="none" spc="0" baseline="0" dirty="0">
              <a:solidFill>
                <a:srgbClr val="000000"/>
              </a:solidFill>
              <a:uFillTx/>
              <a:latin typeface="Snap ITC" pitchFamily="8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dirty="0">
                <a:solidFill>
                  <a:srgbClr val="000000"/>
                </a:solidFill>
                <a:uFillTx/>
                <a:latin typeface="Calibri"/>
              </a:rPr>
              <a:t> </a:t>
            </a:r>
            <a:endParaRPr lang="it-IT" sz="18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800" b="1" i="0" u="none" strike="noStrike" kern="1200" cap="none" spc="0" baseline="0" dirty="0">
                <a:solidFill>
                  <a:srgbClr val="000000"/>
                </a:solidFill>
                <a:uFillTx/>
                <a:latin typeface="Calibri"/>
              </a:rPr>
              <a:t> </a:t>
            </a:r>
            <a:endParaRPr lang="it-IT" sz="1800" b="0" i="0" u="none" strike="noStrike" kern="1200" cap="none" spc="0" baseline="0" dirty="0">
              <a:solidFill>
                <a:srgbClr val="000000"/>
              </a:solidFill>
              <a:uFillTx/>
              <a:latin typeface="Calibri"/>
            </a:endParaRPr>
          </a:p>
        </p:txBody>
      </p:sp>
      <p:sp>
        <p:nvSpPr>
          <p:cNvPr id="4" name="CasellaDiTesto 1">
            <a:extLst>
              <a:ext uri="{FF2B5EF4-FFF2-40B4-BE49-F238E27FC236}">
                <a16:creationId xmlns:a16="http://schemas.microsoft.com/office/drawing/2014/main" id="{E57A48B6-7DF8-49AC-B0BC-34457A84AF61}"/>
              </a:ext>
            </a:extLst>
          </p:cNvPr>
          <p:cNvSpPr txBox="1"/>
          <p:nvPr/>
        </p:nvSpPr>
        <p:spPr>
          <a:xfrm>
            <a:off x="-2124745" y="3933053"/>
            <a:ext cx="184727" cy="369335"/>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Calibri"/>
            </a:endParaRPr>
          </a:p>
        </p:txBody>
      </p:sp>
      <p:sp>
        <p:nvSpPr>
          <p:cNvPr id="5" name="CasellaDiTesto 2">
            <a:extLst>
              <a:ext uri="{FF2B5EF4-FFF2-40B4-BE49-F238E27FC236}">
                <a16:creationId xmlns:a16="http://schemas.microsoft.com/office/drawing/2014/main" id="{09019AA3-2BE7-4BFB-896C-B10A18ED9706}"/>
              </a:ext>
            </a:extLst>
          </p:cNvPr>
          <p:cNvSpPr txBox="1"/>
          <p:nvPr/>
        </p:nvSpPr>
        <p:spPr>
          <a:xfrm>
            <a:off x="-3204862" y="4117726"/>
            <a:ext cx="72009"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Calibri"/>
            </a:endParaRPr>
          </a:p>
        </p:txBody>
      </p:sp>
      <p:pic>
        <p:nvPicPr>
          <p:cNvPr id="6" name="Immagine 5">
            <a:extLst>
              <a:ext uri="{FF2B5EF4-FFF2-40B4-BE49-F238E27FC236}">
                <a16:creationId xmlns:a16="http://schemas.microsoft.com/office/drawing/2014/main" id="{4DFE0F71-5A12-4CC5-A57E-C65F0C0D2D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6252" y="2815660"/>
            <a:ext cx="5542960" cy="3411052"/>
          </a:xfrm>
          <a:prstGeom prst="ellipse">
            <a:avLst/>
          </a:prstGeom>
          <a:ln>
            <a:noFill/>
          </a:ln>
          <a:effectLst>
            <a:softEdge rad="112500"/>
          </a:effectLst>
        </p:spPr>
      </p:pic>
    </p:spTree>
    <p:extLst>
      <p:ext uri="{BB962C8B-B14F-4D97-AF65-F5344CB8AC3E}">
        <p14:creationId xmlns:p14="http://schemas.microsoft.com/office/powerpoint/2010/main" val="4097835300"/>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6A479-297F-413B-8B09-300D6075AF71}"/>
              </a:ext>
            </a:extLst>
          </p:cNvPr>
          <p:cNvSpPr txBox="1">
            <a:spLocks noGrp="1"/>
          </p:cNvSpPr>
          <p:nvPr>
            <p:ph type="title"/>
          </p:nvPr>
        </p:nvSpPr>
        <p:spPr/>
        <p:txBody>
          <a:bodyPr/>
          <a:lstStyle/>
          <a:p>
            <a:pPr lvl="0"/>
            <a:r>
              <a:rPr lang="it-IT" sz="3200" b="1" dirty="0">
                <a:solidFill>
                  <a:srgbClr val="0000FF"/>
                </a:solidFill>
                <a:latin typeface="Sylfaen" panose="010A0502050306030303" pitchFamily="18" charset="0"/>
              </a:rPr>
              <a:t>SERVIZI  FORNITI  E  GESTITI  </a:t>
            </a:r>
            <a:r>
              <a:rPr lang="it-IT" sz="3200" b="1" dirty="0" smtClean="0">
                <a:solidFill>
                  <a:srgbClr val="0000FF"/>
                </a:solidFill>
                <a:latin typeface="Sylfaen" panose="010A0502050306030303" pitchFamily="18" charset="0"/>
              </a:rPr>
              <a:t>DA UN ENTE PRIVATO</a:t>
            </a:r>
            <a:endParaRPr lang="it-IT" sz="3200" dirty="0">
              <a:solidFill>
                <a:srgbClr val="0000FF"/>
              </a:solidFill>
              <a:latin typeface="Sylfaen" panose="010A0502050306030303" pitchFamily="18" charset="0"/>
            </a:endParaRPr>
          </a:p>
        </p:txBody>
      </p:sp>
      <p:sp>
        <p:nvSpPr>
          <p:cNvPr id="3" name="Segnaposto contenuto 2">
            <a:extLst>
              <a:ext uri="{FF2B5EF4-FFF2-40B4-BE49-F238E27FC236}">
                <a16:creationId xmlns:a16="http://schemas.microsoft.com/office/drawing/2014/main" id="{2CADC0B8-F2FB-4990-BA18-389318821FAC}"/>
              </a:ext>
            </a:extLst>
          </p:cNvPr>
          <p:cNvSpPr txBox="1">
            <a:spLocks noGrp="1"/>
          </p:cNvSpPr>
          <p:nvPr>
            <p:ph idx="1"/>
          </p:nvPr>
        </p:nvSpPr>
        <p:spPr>
          <a:xfrm>
            <a:off x="878889" y="2849731"/>
            <a:ext cx="7807911" cy="1216242"/>
          </a:xfrm>
        </p:spPr>
        <p:txBody>
          <a:bodyPr/>
          <a:lstStyle/>
          <a:p>
            <a:pPr lvl="0"/>
            <a:r>
              <a:rPr lang="it-IT" dirty="0">
                <a:latin typeface="Sylfaen" panose="010A0502050306030303" pitchFamily="18" charset="0"/>
              </a:rPr>
              <a:t>il </a:t>
            </a:r>
            <a:r>
              <a:rPr lang="it-IT" b="1" i="1" dirty="0">
                <a:latin typeface="Sylfaen" panose="010A0502050306030303" pitchFamily="18" charset="0"/>
              </a:rPr>
              <a:t>trasporto</a:t>
            </a:r>
            <a:r>
              <a:rPr lang="it-IT" dirty="0">
                <a:latin typeface="Sylfaen" panose="010A0502050306030303" pitchFamily="18" charset="0"/>
              </a:rPr>
              <a:t>   per  alunni</a:t>
            </a:r>
          </a:p>
        </p:txBody>
      </p:sp>
    </p:spTree>
    <p:extLst>
      <p:ext uri="{BB962C8B-B14F-4D97-AF65-F5344CB8AC3E}">
        <p14:creationId xmlns:p14="http://schemas.microsoft.com/office/powerpoint/2010/main" val="21742948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40"/>
            <a:ext cx="8229600" cy="832800"/>
          </a:xfrm>
        </p:spPr>
        <p:txBody>
          <a:bodyPr/>
          <a:lstStyle/>
          <a:p>
            <a:r>
              <a:rPr lang="it-IT" dirty="0" smtClean="0">
                <a:solidFill>
                  <a:srgbClr val="0000FF"/>
                </a:solidFill>
              </a:rPr>
              <a:t>				Il </a:t>
            </a:r>
            <a:r>
              <a:rPr lang="it-IT" dirty="0">
                <a:solidFill>
                  <a:srgbClr val="0000FF"/>
                </a:solidFill>
              </a:rPr>
              <a:t>corpo docente</a:t>
            </a:r>
          </a:p>
        </p:txBody>
      </p:sp>
      <p:sp>
        <p:nvSpPr>
          <p:cNvPr id="3" name="Segnaposto contenuto 2"/>
          <p:cNvSpPr>
            <a:spLocks noGrp="1"/>
          </p:cNvSpPr>
          <p:nvPr>
            <p:ph idx="1"/>
          </p:nvPr>
        </p:nvSpPr>
        <p:spPr>
          <a:xfrm>
            <a:off x="1261872" y="1819656"/>
            <a:ext cx="7424928" cy="4835144"/>
          </a:xfrm>
        </p:spPr>
        <p:txBody>
          <a:bodyPr>
            <a:normAutofit fontScale="92500" lnSpcReduction="10000"/>
          </a:bodyPr>
          <a:lstStyle/>
          <a:p>
            <a:pPr marL="0" indent="0">
              <a:buNone/>
            </a:pPr>
            <a:r>
              <a:rPr lang="it-IT" sz="2800" dirty="0">
                <a:latin typeface="Sylfaen" panose="010A0502050306030303" pitchFamily="18" charset="0"/>
              </a:rPr>
              <a:t>Il corpo docente, altamente qualificato e selezionato per le sue specifiche professionalità, coopera in stretta sinergia per creare un clima armonico e si pone al servizio delle potenzialità dell’alunno.</a:t>
            </a:r>
          </a:p>
          <a:p>
            <a:pPr marL="0" indent="0">
              <a:buNone/>
            </a:pPr>
            <a:r>
              <a:rPr lang="it-IT" sz="2800" dirty="0">
                <a:latin typeface="Sylfaen" panose="010A0502050306030303" pitchFamily="18" charset="0"/>
              </a:rPr>
              <a:t>Il “team” del Complesso Scolastico Santissimo Sacramento, cerca e attua costantemente nuovi metodi operativi per rendere più interessante ai piccoli allievi l’attività dell’apprendere in un’ottica costante di miglioramento e rinnovamento dei curricoli scolastici. </a:t>
            </a:r>
          </a:p>
          <a:p>
            <a:pPr marL="0" indent="0">
              <a:buNone/>
            </a:pPr>
            <a:r>
              <a:rPr lang="it-IT" sz="2800" dirty="0">
                <a:latin typeface="Sylfaen" panose="010A0502050306030303" pitchFamily="18" charset="0"/>
              </a:rPr>
              <a:t>Il nostro corpo docente nello specifico è formato dai seguenti insegnanti:</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326277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93392" y="978408"/>
            <a:ext cx="5166360" cy="5020056"/>
          </a:xfrm>
        </p:spPr>
        <p:txBody>
          <a:bodyPr/>
          <a:lstStyle/>
          <a:p>
            <a:pPr marL="0" indent="0">
              <a:buNone/>
            </a:pPr>
            <a:r>
              <a:rPr lang="it-IT" sz="2400" dirty="0" smtClean="0">
                <a:latin typeface="Sylfaen" panose="010A0502050306030303" pitchFamily="18" charset="0"/>
              </a:rPr>
              <a:t>Insegnanti </a:t>
            </a:r>
            <a:r>
              <a:rPr lang="it-IT" sz="2400" dirty="0">
                <a:latin typeface="Sylfaen" panose="010A0502050306030303" pitchFamily="18" charset="0"/>
              </a:rPr>
              <a:t>Prevalenti:</a:t>
            </a:r>
          </a:p>
          <a:p>
            <a:pPr marL="0" indent="0">
              <a:buNone/>
            </a:pPr>
            <a:r>
              <a:rPr lang="it-IT" sz="2400" dirty="0">
                <a:latin typeface="Sylfaen" panose="010A0502050306030303" pitchFamily="18" charset="0"/>
              </a:rPr>
              <a:t>Insegnante Daniela Tucci</a:t>
            </a:r>
          </a:p>
          <a:p>
            <a:pPr marL="0" indent="0">
              <a:buNone/>
            </a:pPr>
            <a:r>
              <a:rPr lang="it-IT" sz="2400" dirty="0">
                <a:latin typeface="Sylfaen" panose="010A0502050306030303" pitchFamily="18" charset="0"/>
              </a:rPr>
              <a:t>Insegnante Isabella </a:t>
            </a:r>
            <a:r>
              <a:rPr lang="it-IT" sz="2400" dirty="0" err="1">
                <a:latin typeface="Sylfaen" panose="010A0502050306030303" pitchFamily="18" charset="0"/>
              </a:rPr>
              <a:t>Impoco</a:t>
            </a:r>
            <a:endParaRPr lang="it-IT" sz="2400" dirty="0">
              <a:latin typeface="Sylfaen" panose="010A0502050306030303" pitchFamily="18" charset="0"/>
            </a:endParaRPr>
          </a:p>
          <a:p>
            <a:pPr marL="0" indent="0">
              <a:buNone/>
            </a:pPr>
            <a:r>
              <a:rPr lang="it-IT" sz="2400" dirty="0">
                <a:latin typeface="Sylfaen" panose="010A0502050306030303" pitchFamily="18" charset="0"/>
              </a:rPr>
              <a:t>Insegnante Suor Stella Felix </a:t>
            </a:r>
            <a:r>
              <a:rPr lang="it-IT" sz="2400" dirty="0" err="1">
                <a:latin typeface="Sylfaen" panose="010A0502050306030303" pitchFamily="18" charset="0"/>
              </a:rPr>
              <a:t>Kimaro</a:t>
            </a:r>
            <a:endParaRPr lang="it-IT" sz="2400" dirty="0">
              <a:latin typeface="Sylfaen" panose="010A0502050306030303" pitchFamily="18" charset="0"/>
            </a:endParaRPr>
          </a:p>
          <a:p>
            <a:pPr marL="0" indent="0">
              <a:buNone/>
            </a:pPr>
            <a:r>
              <a:rPr lang="it-IT" sz="2400" dirty="0">
                <a:latin typeface="Sylfaen" panose="010A0502050306030303" pitchFamily="18" charset="0"/>
              </a:rPr>
              <a:t>Insegnante Roberta Serra</a:t>
            </a:r>
          </a:p>
          <a:p>
            <a:pPr marL="0" indent="0">
              <a:buNone/>
            </a:pPr>
            <a:r>
              <a:rPr lang="it-IT" sz="2400" dirty="0">
                <a:latin typeface="Sylfaen" panose="010A0502050306030303" pitchFamily="18" charset="0"/>
              </a:rPr>
              <a:t>Insegnante Valentina De </a:t>
            </a:r>
            <a:r>
              <a:rPr lang="it-IT" sz="2400" dirty="0" err="1">
                <a:latin typeface="Sylfaen" panose="010A0502050306030303" pitchFamily="18" charset="0"/>
              </a:rPr>
              <a:t>Matteis</a:t>
            </a:r>
            <a:endParaRPr lang="it-IT" sz="2400" dirty="0">
              <a:latin typeface="Sylfaen" panose="010A0502050306030303" pitchFamily="18" charset="0"/>
            </a:endParaRPr>
          </a:p>
          <a:p>
            <a:pPr marL="0" indent="0">
              <a:buNone/>
            </a:pPr>
            <a:r>
              <a:rPr lang="it-IT" sz="2400" dirty="0">
                <a:latin typeface="Sylfaen" panose="010A0502050306030303" pitchFamily="18" charset="0"/>
              </a:rPr>
              <a:t>Insegnante Serena Magnanelli</a:t>
            </a:r>
          </a:p>
          <a:p>
            <a:pPr marL="0" indent="0">
              <a:buNone/>
            </a:pPr>
            <a:r>
              <a:rPr lang="it-IT" sz="2400" dirty="0">
                <a:latin typeface="Sylfaen" panose="010A0502050306030303" pitchFamily="18" charset="0"/>
              </a:rPr>
              <a:t>Insegnante Suor Lucia Scattino</a:t>
            </a:r>
          </a:p>
          <a:p>
            <a:pPr marL="0" indent="0">
              <a:buNone/>
            </a:pPr>
            <a:r>
              <a:rPr lang="it-IT" sz="2400" dirty="0">
                <a:latin typeface="Sylfaen" panose="010A0502050306030303" pitchFamily="18" charset="0"/>
              </a:rPr>
              <a:t>Insegnante Milvia Terribile</a:t>
            </a:r>
          </a:p>
          <a:p>
            <a:pPr marL="0" indent="0">
              <a:buNone/>
            </a:pPr>
            <a:r>
              <a:rPr lang="it-IT" sz="2400" dirty="0">
                <a:latin typeface="Sylfaen" panose="010A0502050306030303" pitchFamily="18" charset="0"/>
              </a:rPr>
              <a:t>Insegnante Marina Del Prete</a:t>
            </a:r>
          </a:p>
          <a:p>
            <a:pPr marL="0" indent="0">
              <a:buNone/>
            </a:pPr>
            <a:endParaRPr lang="it-IT" sz="2400" dirty="0">
              <a:latin typeface="Sylfaen" panose="010A0502050306030303" pitchFamily="18" charset="0"/>
            </a:endParaRPr>
          </a:p>
        </p:txBody>
      </p:sp>
    </p:spTree>
    <p:extLst>
      <p:ext uri="{BB962C8B-B14F-4D97-AF65-F5344CB8AC3E}">
        <p14:creationId xmlns:p14="http://schemas.microsoft.com/office/powerpoint/2010/main" val="2857085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83080" y="832104"/>
            <a:ext cx="6236208" cy="5458968"/>
          </a:xfrm>
        </p:spPr>
        <p:txBody>
          <a:bodyPr/>
          <a:lstStyle/>
          <a:p>
            <a:pPr marL="0" indent="0">
              <a:buNone/>
            </a:pPr>
            <a:r>
              <a:rPr lang="it-IT" sz="2400" dirty="0">
                <a:latin typeface="Sylfaen" panose="010A0502050306030303" pitchFamily="18" charset="0"/>
              </a:rPr>
              <a:t>Insegnanti Specialisti:</a:t>
            </a:r>
          </a:p>
          <a:p>
            <a:pPr marL="0" indent="0">
              <a:buNone/>
            </a:pPr>
            <a:r>
              <a:rPr lang="it-IT" sz="2400" dirty="0">
                <a:latin typeface="Sylfaen" panose="010A0502050306030303" pitchFamily="18" charset="0"/>
              </a:rPr>
              <a:t>Insegnante Suor Vonetha Francis (Religione e Lingua Inglese)</a:t>
            </a:r>
          </a:p>
          <a:p>
            <a:pPr marL="0" indent="0">
              <a:buNone/>
            </a:pPr>
            <a:r>
              <a:rPr lang="it-IT" sz="2400" dirty="0">
                <a:latin typeface="Sylfaen" panose="010A0502050306030303" pitchFamily="18" charset="0"/>
              </a:rPr>
              <a:t>Insegnante Suor Giulia </a:t>
            </a:r>
            <a:r>
              <a:rPr lang="it-IT" sz="2400" dirty="0" err="1">
                <a:latin typeface="Sylfaen" panose="010A0502050306030303" pitchFamily="18" charset="0"/>
              </a:rPr>
              <a:t>Corbi</a:t>
            </a:r>
            <a:r>
              <a:rPr lang="it-IT" sz="2400" dirty="0">
                <a:latin typeface="Sylfaen" panose="010A0502050306030303" pitchFamily="18" charset="0"/>
              </a:rPr>
              <a:t> (Religione)</a:t>
            </a:r>
          </a:p>
          <a:p>
            <a:pPr marL="0" indent="0">
              <a:buNone/>
            </a:pPr>
            <a:r>
              <a:rPr lang="it-IT" sz="2400" dirty="0">
                <a:latin typeface="Sylfaen" panose="010A0502050306030303" pitchFamily="18" charset="0"/>
              </a:rPr>
              <a:t>Insegnante Suor </a:t>
            </a:r>
            <a:r>
              <a:rPr lang="it-IT" sz="2400" dirty="0" err="1">
                <a:latin typeface="Sylfaen" panose="010A0502050306030303" pitchFamily="18" charset="0"/>
              </a:rPr>
              <a:t>M.Filipina</a:t>
            </a:r>
            <a:r>
              <a:rPr lang="it-IT" sz="2400" dirty="0">
                <a:latin typeface="Sylfaen" panose="010A0502050306030303" pitchFamily="18" charset="0"/>
              </a:rPr>
              <a:t> </a:t>
            </a:r>
            <a:r>
              <a:rPr lang="it-IT" sz="2400" dirty="0" err="1">
                <a:latin typeface="Sylfaen" panose="010A0502050306030303" pitchFamily="18" charset="0"/>
              </a:rPr>
              <a:t>Silayo</a:t>
            </a:r>
            <a:r>
              <a:rPr lang="it-IT" sz="2400" dirty="0">
                <a:latin typeface="Sylfaen" panose="010A0502050306030303" pitchFamily="18" charset="0"/>
              </a:rPr>
              <a:t> (Religione)</a:t>
            </a:r>
          </a:p>
          <a:p>
            <a:pPr marL="0" indent="0">
              <a:buNone/>
            </a:pPr>
            <a:r>
              <a:rPr lang="it-IT" sz="2400" dirty="0">
                <a:latin typeface="Sylfaen" panose="010A0502050306030303" pitchFamily="18" charset="0"/>
              </a:rPr>
              <a:t>Insegnante Suor Chiara Guidi (Religione)</a:t>
            </a:r>
          </a:p>
          <a:p>
            <a:pPr marL="0" indent="0">
              <a:buNone/>
            </a:pPr>
            <a:r>
              <a:rPr lang="it-IT" sz="2400" dirty="0">
                <a:latin typeface="Sylfaen" panose="010A0502050306030303" pitchFamily="18" charset="0"/>
              </a:rPr>
              <a:t>Insegnante Filippo Fedele (Informatica)</a:t>
            </a:r>
          </a:p>
          <a:p>
            <a:pPr marL="0" indent="0">
              <a:buNone/>
            </a:pPr>
            <a:r>
              <a:rPr lang="it-IT" sz="2400" dirty="0">
                <a:latin typeface="Sylfaen" panose="010A0502050306030303" pitchFamily="18" charset="0"/>
              </a:rPr>
              <a:t>Insegnante Walter Canini (Informatica)</a:t>
            </a:r>
          </a:p>
          <a:p>
            <a:pPr marL="0" indent="0">
              <a:buNone/>
            </a:pPr>
            <a:r>
              <a:rPr lang="it-IT" sz="2400" dirty="0">
                <a:latin typeface="Sylfaen" panose="010A0502050306030303" pitchFamily="18" charset="0"/>
              </a:rPr>
              <a:t>Insegnante Luca Mattarelli (Scienze Motorie)</a:t>
            </a:r>
          </a:p>
          <a:p>
            <a:pPr marL="0" indent="0">
              <a:buNone/>
            </a:pPr>
            <a:r>
              <a:rPr lang="it-IT" sz="2400" dirty="0">
                <a:latin typeface="Sylfaen" panose="010A0502050306030303" pitchFamily="18" charset="0"/>
              </a:rPr>
              <a:t>Insegnante Vania Saracino (Lingua Inglese)</a:t>
            </a:r>
          </a:p>
          <a:p>
            <a:pPr marL="0" indent="0">
              <a:buNone/>
            </a:pPr>
            <a:endParaRPr lang="it-IT" sz="2400" dirty="0">
              <a:latin typeface="Sylfaen" panose="010A0502050306030303" pitchFamily="18" charset="0"/>
            </a:endParaRPr>
          </a:p>
        </p:txBody>
      </p:sp>
    </p:spTree>
    <p:extLst>
      <p:ext uri="{BB962C8B-B14F-4D97-AF65-F5344CB8AC3E}">
        <p14:creationId xmlns:p14="http://schemas.microsoft.com/office/powerpoint/2010/main" val="2457776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6A479-297F-413B-8B09-300D6075AF71}"/>
              </a:ext>
            </a:extLst>
          </p:cNvPr>
          <p:cNvSpPr txBox="1">
            <a:spLocks noGrp="1"/>
          </p:cNvSpPr>
          <p:nvPr>
            <p:ph type="title"/>
          </p:nvPr>
        </p:nvSpPr>
        <p:spPr>
          <a:xfrm>
            <a:off x="457200" y="274640"/>
            <a:ext cx="8229600" cy="1371280"/>
          </a:xfrm>
        </p:spPr>
        <p:txBody>
          <a:bodyPr>
            <a:normAutofit fontScale="90000"/>
          </a:bodyPr>
          <a:lstStyle/>
          <a:p>
            <a:pPr lvl="0"/>
            <a:r>
              <a:rPr lang="it-IT" sz="4000" dirty="0" smtClean="0">
                <a:solidFill>
                  <a:srgbClr val="0000FF"/>
                </a:solidFill>
                <a:latin typeface="Sylfaen" panose="010A0502050306030303" pitchFamily="18" charset="0"/>
              </a:rPr>
              <a:t>		I </a:t>
            </a:r>
            <a:r>
              <a:rPr lang="it-IT" sz="4000" dirty="0">
                <a:solidFill>
                  <a:srgbClr val="0000FF"/>
                </a:solidFill>
                <a:latin typeface="Sylfaen" panose="010A0502050306030303" pitchFamily="18" charset="0"/>
              </a:rPr>
              <a:t>LABORATORI DELLA SCUOLA</a:t>
            </a:r>
            <a:r>
              <a:rPr lang="it-IT" sz="4800" dirty="0">
                <a:solidFill>
                  <a:srgbClr val="0000FF"/>
                </a:solidFill>
                <a:latin typeface="Kristen ITC" panose="03050502040202030202" pitchFamily="66" charset="0"/>
              </a:rPr>
              <a:t/>
            </a:r>
            <a:br>
              <a:rPr lang="it-IT" sz="4800" dirty="0">
                <a:solidFill>
                  <a:srgbClr val="0000FF"/>
                </a:solidFill>
                <a:latin typeface="Kristen ITC" panose="03050502040202030202" pitchFamily="66" charset="0"/>
              </a:rPr>
            </a:br>
            <a:endParaRPr lang="it-IT" sz="4800" dirty="0">
              <a:solidFill>
                <a:srgbClr val="0000FF"/>
              </a:solidFill>
              <a:latin typeface="Kristen ITC" panose="03050502040202030202" pitchFamily="66" charset="0"/>
            </a:endParaRPr>
          </a:p>
        </p:txBody>
      </p:sp>
      <p:pic>
        <p:nvPicPr>
          <p:cNvPr id="12" name="Picture 11" descr="AD003538">
            <a:extLst>
              <a:ext uri="{FF2B5EF4-FFF2-40B4-BE49-F238E27FC236}">
                <a16:creationId xmlns:a16="http://schemas.microsoft.com/office/drawing/2014/main" id="{764C8CA7-A9AB-472D-9D8B-487C4A32AD18}"/>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795635" y="2412278"/>
            <a:ext cx="1552729" cy="2028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a:extLst>
              <a:ext uri="{FF2B5EF4-FFF2-40B4-BE49-F238E27FC236}">
                <a16:creationId xmlns:a16="http://schemas.microsoft.com/office/drawing/2014/main" id="{9044948C-A678-480D-8AAA-00F0821D7C3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14172" y="1445519"/>
            <a:ext cx="2162708" cy="1734362"/>
          </a:xfrm>
          <a:prstGeom prst="rect">
            <a:avLst/>
          </a:prstGeom>
          <a:solidFill>
            <a:srgbClr val="2181B7">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6" name="Picture 10">
            <a:extLst>
              <a:ext uri="{FF2B5EF4-FFF2-40B4-BE49-F238E27FC236}">
                <a16:creationId xmlns:a16="http://schemas.microsoft.com/office/drawing/2014/main" id="{834E9EFA-423B-42E9-8886-B9B373E7DF74}"/>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flipH="1">
            <a:off x="1366426" y="4812793"/>
            <a:ext cx="2871534" cy="1751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utoShape 41" descr="Laboratorio teatro - Associazione Artemid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4" name="Immagine 3"/>
          <p:cNvPicPr>
            <a:picLocks noChangeAspect="1"/>
          </p:cNvPicPr>
          <p:nvPr/>
        </p:nvPicPr>
        <p:blipFill>
          <a:blip r:embed="rId5"/>
          <a:stretch>
            <a:fillRect/>
          </a:stretch>
        </p:blipFill>
        <p:spPr>
          <a:xfrm>
            <a:off x="6252506" y="4768534"/>
            <a:ext cx="2667000" cy="1714500"/>
          </a:xfrm>
          <a:prstGeom prst="rect">
            <a:avLst/>
          </a:prstGeom>
        </p:spPr>
      </p:pic>
      <p:pic>
        <p:nvPicPr>
          <p:cNvPr id="8" name="Picture 11">
            <a:extLst>
              <a:ext uri="{FF2B5EF4-FFF2-40B4-BE49-F238E27FC236}">
                <a16:creationId xmlns:a16="http://schemas.microsoft.com/office/drawing/2014/main" id="{764C8CA7-A9AB-472D-9D8B-487C4A32AD18}"/>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6340996" y="1532188"/>
            <a:ext cx="2123398" cy="1697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279907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fltVal val="0"/>
                                          </p:val>
                                        </p:tav>
                                        <p:tav tm="100000">
                                          <p:val>
                                            <p:strVal val="#ppt_w"/>
                                          </p:val>
                                        </p:tav>
                                      </p:tavLst>
                                    </p:anim>
                                    <p:anim calcmode="lin" valueType="num">
                                      <p:cBhvr>
                                        <p:cTn id="13" dur="1000" fill="hold"/>
                                        <p:tgtEl>
                                          <p:spTgt spid="12"/>
                                        </p:tgtEl>
                                        <p:attrNameLst>
                                          <p:attrName>ppt_h</p:attrName>
                                        </p:attrNameLst>
                                      </p:cBhvr>
                                      <p:tavLst>
                                        <p:tav tm="0">
                                          <p:val>
                                            <p:fltVal val="0"/>
                                          </p:val>
                                        </p:tav>
                                        <p:tav tm="100000">
                                          <p:val>
                                            <p:strVal val="#ppt_h"/>
                                          </p:val>
                                        </p:tav>
                                      </p:tavLst>
                                    </p:anim>
                                    <p:anim calcmode="lin" valueType="num">
                                      <p:cBhvr>
                                        <p:cTn id="14" dur="1000" fill="hold"/>
                                        <p:tgtEl>
                                          <p:spTgt spid="12"/>
                                        </p:tgtEl>
                                        <p:attrNameLst>
                                          <p:attrName>style.rotation</p:attrName>
                                        </p:attrNameLst>
                                      </p:cBhvr>
                                      <p:tavLst>
                                        <p:tav tm="0">
                                          <p:val>
                                            <p:fltVal val="90"/>
                                          </p:val>
                                        </p:tav>
                                        <p:tav tm="100000">
                                          <p:val>
                                            <p:fltVal val="0"/>
                                          </p:val>
                                        </p:tav>
                                      </p:tavLst>
                                    </p:anim>
                                    <p:animEffect transition="in" filter="fade">
                                      <p:cBhvr>
                                        <p:cTn id="15" dur="10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randombar(horizontal)">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25880" y="219456"/>
            <a:ext cx="7360920" cy="6526784"/>
          </a:xfrm>
        </p:spPr>
        <p:txBody>
          <a:bodyPr>
            <a:normAutofit lnSpcReduction="10000"/>
          </a:bodyPr>
          <a:lstStyle/>
          <a:p>
            <a:pPr marL="0" indent="0">
              <a:buNone/>
            </a:pPr>
            <a:r>
              <a:rPr lang="it-IT" sz="2000" dirty="0">
                <a:latin typeface="Sylfaen" panose="010A0502050306030303" pitchFamily="18" charset="0"/>
              </a:rPr>
              <a:t>Nell’ottica di una formazione completa che sia anche flessibilmente adeguabile alle necessità dei singoli individui, la Scuola Primaria del Santissimo Sacramento affianca il percorso a tempo normale delle ore settimanali, al percorso potenziato, facoltativo, di ulteriori ore per il consolidamento delle competenze sviluppate in aula e l’approfondimento di quelle linguistiche.</a:t>
            </a:r>
          </a:p>
          <a:p>
            <a:pPr marL="0" indent="0">
              <a:buNone/>
            </a:pPr>
            <a:r>
              <a:rPr lang="it-IT" sz="2000" dirty="0">
                <a:latin typeface="Sylfaen" panose="010A0502050306030303" pitchFamily="18" charset="0"/>
              </a:rPr>
              <a:t>Scegliendo il prolungamento orario lo studente potrà arricchire la sua preparazione con le seguenti attività:</a:t>
            </a:r>
          </a:p>
          <a:p>
            <a:pPr marL="0" indent="0">
              <a:buNone/>
            </a:pPr>
            <a:r>
              <a:rPr lang="it-IT" sz="2000" dirty="0">
                <a:latin typeface="Sylfaen" panose="010A0502050306030303" pitchFamily="18" charset="0"/>
              </a:rPr>
              <a:t>• Corsi di lingua Inglese in cui gli alunni, seguiranno programmi potenziati volti al conseguimento delle certificazioni.</a:t>
            </a:r>
          </a:p>
          <a:p>
            <a:pPr marL="0" indent="0">
              <a:buNone/>
            </a:pPr>
            <a:r>
              <a:rPr lang="it-IT" sz="2000" dirty="0">
                <a:latin typeface="Sylfaen" panose="010A0502050306030303" pitchFamily="18" charset="0"/>
              </a:rPr>
              <a:t>• Laboratorio di Teatro</a:t>
            </a:r>
          </a:p>
          <a:p>
            <a:pPr marL="0" indent="0">
              <a:buNone/>
            </a:pPr>
            <a:r>
              <a:rPr lang="it-IT" sz="2000" dirty="0">
                <a:latin typeface="Sylfaen" panose="010A0502050306030303" pitchFamily="18" charset="0"/>
              </a:rPr>
              <a:t>• Corsi di Informatica certificati ed esami svolti in sede.</a:t>
            </a:r>
          </a:p>
          <a:p>
            <a:pPr marL="0" indent="0">
              <a:buNone/>
            </a:pPr>
            <a:r>
              <a:rPr lang="it-IT" sz="2000" dirty="0">
                <a:latin typeface="Sylfaen" panose="010A0502050306030303" pitchFamily="18" charset="0"/>
              </a:rPr>
              <a:t>• Laboratorio di musica, un’ora dedicata ad uno strumento specifico: pianoforte o chitarra, che ciascun alunno potrà scegliere in base alle sue inclinazioni o a percorsi pregressi.</a:t>
            </a:r>
          </a:p>
          <a:p>
            <a:pPr marL="0" indent="0">
              <a:buNone/>
            </a:pPr>
            <a:r>
              <a:rPr lang="it-IT" sz="2000" dirty="0">
                <a:latin typeface="Sylfaen" panose="010A0502050306030303" pitchFamily="18" charset="0"/>
              </a:rPr>
              <a:t>• Attività di dopo scuola assistito che consentirà ai bambini di lavorare con la supervisione di un docente sperimentando l’importanza e l’efficacia del confronto critico nella fase di approccio ai compiti assegnati la mattina.</a:t>
            </a:r>
          </a:p>
          <a:p>
            <a:pPr marL="0" indent="0">
              <a:buNone/>
            </a:pPr>
            <a:endParaRPr lang="it-IT" sz="2000" dirty="0">
              <a:latin typeface="Sylfaen" panose="010A0502050306030303" pitchFamily="18" charset="0"/>
            </a:endParaRPr>
          </a:p>
          <a:p>
            <a:pPr marL="0" indent="0">
              <a:buNone/>
            </a:pPr>
            <a:endParaRPr lang="it-IT" sz="2000" dirty="0">
              <a:latin typeface="Sylfaen" panose="010A0502050306030303" pitchFamily="18" charset="0"/>
            </a:endParaRPr>
          </a:p>
          <a:p>
            <a:endParaRPr lang="it-IT" dirty="0"/>
          </a:p>
          <a:p>
            <a:endParaRPr lang="it-IT" dirty="0"/>
          </a:p>
        </p:txBody>
      </p:sp>
    </p:spTree>
    <p:extLst>
      <p:ext uri="{BB962C8B-B14F-4D97-AF65-F5344CB8AC3E}">
        <p14:creationId xmlns:p14="http://schemas.microsoft.com/office/powerpoint/2010/main" val="2951991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6A479-297F-413B-8B09-300D6075AF71}"/>
              </a:ext>
            </a:extLst>
          </p:cNvPr>
          <p:cNvSpPr txBox="1">
            <a:spLocks noGrp="1"/>
          </p:cNvSpPr>
          <p:nvPr>
            <p:ph type="title"/>
          </p:nvPr>
        </p:nvSpPr>
        <p:spPr/>
        <p:txBody>
          <a:bodyPr/>
          <a:lstStyle/>
          <a:p>
            <a:pPr lvl="0"/>
            <a:r>
              <a:rPr lang="it-IT" sz="3200" b="1" dirty="0">
                <a:solidFill>
                  <a:srgbClr val="0000FF"/>
                </a:solidFill>
                <a:latin typeface="Sylfaen" panose="010A0502050306030303" pitchFamily="18" charset="0"/>
              </a:rPr>
              <a:t>ATTIVITA’ della SCUOLA</a:t>
            </a:r>
          </a:p>
        </p:txBody>
      </p:sp>
      <p:sp>
        <p:nvSpPr>
          <p:cNvPr id="3" name="Segnaposto contenuto 2">
            <a:extLst>
              <a:ext uri="{FF2B5EF4-FFF2-40B4-BE49-F238E27FC236}">
                <a16:creationId xmlns:a16="http://schemas.microsoft.com/office/drawing/2014/main" id="{2CADC0B8-F2FB-4990-BA18-389318821FAC}"/>
              </a:ext>
            </a:extLst>
          </p:cNvPr>
          <p:cNvSpPr txBox="1">
            <a:spLocks noGrp="1"/>
          </p:cNvSpPr>
          <p:nvPr>
            <p:ph idx="1"/>
          </p:nvPr>
        </p:nvSpPr>
        <p:spPr>
          <a:xfrm>
            <a:off x="1942415" y="2133600"/>
            <a:ext cx="6591985" cy="4355690"/>
          </a:xfrm>
        </p:spPr>
        <p:txBody>
          <a:bodyPr>
            <a:normAutofit/>
          </a:bodyPr>
          <a:lstStyle/>
          <a:p>
            <a:pPr lvl="0"/>
            <a:r>
              <a:rPr lang="it-IT" sz="2400" dirty="0">
                <a:latin typeface="Sylfaen" panose="010A0502050306030303" pitchFamily="18" charset="0"/>
              </a:rPr>
              <a:t>Open day</a:t>
            </a:r>
          </a:p>
          <a:p>
            <a:pPr lvl="0"/>
            <a:r>
              <a:rPr lang="it-IT" sz="2400" dirty="0">
                <a:latin typeface="Sylfaen" panose="010A0502050306030303" pitchFamily="18" charset="0"/>
              </a:rPr>
              <a:t>Orientamento</a:t>
            </a:r>
          </a:p>
          <a:p>
            <a:pPr lvl="0"/>
            <a:r>
              <a:rPr lang="it-IT" sz="2400" dirty="0">
                <a:latin typeface="Sylfaen" panose="010A0502050306030303" pitchFamily="18" charset="0"/>
              </a:rPr>
              <a:t>Attività di raccordo fra i vari ordini di scuola</a:t>
            </a:r>
          </a:p>
          <a:p>
            <a:pPr lvl="0"/>
            <a:r>
              <a:rPr lang="it-IT" sz="2400" dirty="0">
                <a:latin typeface="Sylfaen" panose="010A0502050306030303" pitchFamily="18" charset="0"/>
              </a:rPr>
              <a:t>Festa di </a:t>
            </a:r>
            <a:r>
              <a:rPr lang="it-IT" sz="2400" dirty="0" smtClean="0">
                <a:latin typeface="Sylfaen" panose="010A0502050306030303" pitchFamily="18" charset="0"/>
              </a:rPr>
              <a:t>Natale</a:t>
            </a:r>
            <a:endParaRPr lang="it-IT" sz="2400" dirty="0">
              <a:latin typeface="Sylfaen" panose="010A0502050306030303" pitchFamily="18" charset="0"/>
            </a:endParaRPr>
          </a:p>
          <a:p>
            <a:pPr lvl="0"/>
            <a:r>
              <a:rPr lang="it-IT" sz="2400" dirty="0">
                <a:latin typeface="Sylfaen" panose="010A0502050306030303" pitchFamily="18" charset="0"/>
              </a:rPr>
              <a:t>Gite e uscite Didattiche</a:t>
            </a:r>
          </a:p>
          <a:p>
            <a:pPr lvl="0"/>
            <a:r>
              <a:rPr lang="it-IT" sz="2400" dirty="0">
                <a:latin typeface="Sylfaen" panose="010A0502050306030303" pitchFamily="18" charset="0"/>
              </a:rPr>
              <a:t>Spettacolo di teatro</a:t>
            </a:r>
          </a:p>
          <a:p>
            <a:pPr lvl="0"/>
            <a:r>
              <a:rPr lang="it-IT" sz="2400" dirty="0">
                <a:latin typeface="Sylfaen" panose="010A0502050306030303" pitchFamily="18" charset="0"/>
              </a:rPr>
              <a:t>Laboratori pomeridiani</a:t>
            </a:r>
          </a:p>
          <a:p>
            <a:pPr lvl="0"/>
            <a:r>
              <a:rPr lang="it-IT" sz="2400" dirty="0">
                <a:latin typeface="Sylfaen" panose="010A0502050306030303" pitchFamily="18" charset="0"/>
              </a:rPr>
              <a:t>Festa di fine </a:t>
            </a:r>
            <a:r>
              <a:rPr lang="it-IT" sz="2400" dirty="0" smtClean="0">
                <a:latin typeface="Sylfaen" panose="010A0502050306030303" pitchFamily="18" charset="0"/>
              </a:rPr>
              <a:t>Anno - Festa della Famiglia</a:t>
            </a:r>
          </a:p>
          <a:p>
            <a:pPr lvl="0"/>
            <a:endParaRPr lang="it-IT" sz="2400" dirty="0" smtClean="0">
              <a:latin typeface="Sylfaen" panose="010A0502050306030303" pitchFamily="18" charset="0"/>
            </a:endParaRPr>
          </a:p>
          <a:p>
            <a:pPr lvl="0"/>
            <a:endParaRPr lang="it-IT" sz="2400" dirty="0">
              <a:latin typeface="Sylfaen" panose="010A0502050306030303" pitchFamily="18" charset="0"/>
            </a:endParaRPr>
          </a:p>
        </p:txBody>
      </p:sp>
    </p:spTree>
    <p:extLst>
      <p:ext uri="{BB962C8B-B14F-4D97-AF65-F5344CB8AC3E}">
        <p14:creationId xmlns:p14="http://schemas.microsoft.com/office/powerpoint/2010/main" val="34313629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name="Slide38">
    <p:spTree>
      <p:nvGrpSpPr>
        <p:cNvPr id="1" name=""/>
        <p:cNvGrpSpPr/>
        <p:nvPr/>
      </p:nvGrpSpPr>
      <p:grpSpPr>
        <a:xfrm>
          <a:off x="0" y="0"/>
          <a:ext cx="0" cy="0"/>
          <a:chOff x="0" y="0"/>
          <a:chExt cx="0" cy="0"/>
        </a:xfrm>
      </p:grpSpPr>
      <p:sp>
        <p:nvSpPr>
          <p:cNvPr id="2" name="CasellaDiTesto 5">
            <a:extLst>
              <a:ext uri="{FF2B5EF4-FFF2-40B4-BE49-F238E27FC236}">
                <a16:creationId xmlns:a16="http://schemas.microsoft.com/office/drawing/2014/main" id="{24B64581-54E1-43AF-9539-7BF39533A9F0}"/>
              </a:ext>
            </a:extLst>
          </p:cNvPr>
          <p:cNvSpPr txBox="1"/>
          <p:nvPr/>
        </p:nvSpPr>
        <p:spPr>
          <a:xfrm>
            <a:off x="251524" y="692694"/>
            <a:ext cx="8892475" cy="4770537"/>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4000" b="1" i="0" u="none" strike="noStrike" kern="1200" cap="none" spc="0" baseline="0" dirty="0">
                <a:solidFill>
                  <a:srgbClr val="0000FF"/>
                </a:solidFill>
                <a:uFillTx/>
                <a:latin typeface="Sylfaen" panose="010A0502050306030303" pitchFamily="18" charset="0"/>
              </a:rPr>
              <a:t>PATTO EDUCATIVO DI CORRESPONSABILITA'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2800" b="0" i="0" u="none" strike="noStrike" kern="1200" cap="none" spc="0" baseline="0" dirty="0">
              <a:solidFill>
                <a:srgbClr val="000000"/>
              </a:solidFill>
              <a:uFillTx/>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a:solidFill>
                  <a:srgbClr val="000000"/>
                </a:solidFill>
                <a:uFillTx/>
                <a:latin typeface="Sylfaen" panose="010A0502050306030303" pitchFamily="18" charset="0"/>
              </a:rPr>
              <a:t>Scuola, Famiglia e Alunni collaborano al raggiungimento del successo formativo all’interno di una </a:t>
            </a:r>
            <a:r>
              <a:rPr lang="it-IT" sz="2800" b="1" i="0" u="none" strike="noStrike" kern="1200" cap="none" spc="0" baseline="0" dirty="0">
                <a:solidFill>
                  <a:srgbClr val="000000"/>
                </a:solidFill>
                <a:uFillTx/>
                <a:latin typeface="Sylfaen" panose="010A0502050306030303" pitchFamily="18" charset="0"/>
              </a:rPr>
              <a:t>relazione significativa, responsabile e coerente.</a:t>
            </a:r>
            <a:r>
              <a:rPr lang="it-IT" sz="2800" b="0" i="0" u="none" strike="noStrike" kern="1200" cap="none" spc="0" baseline="0" dirty="0">
                <a:solidFill>
                  <a:srgbClr val="000000"/>
                </a:solidFill>
                <a:uFillTx/>
                <a:latin typeface="Sylfaen" panose="010A0502050306030303" pitchFamily="18" charset="0"/>
              </a:rPr>
              <a:t> Il Patto è una vera e propria alleanza, </a:t>
            </a:r>
            <a:r>
              <a:rPr lang="it-IT" sz="2800" b="1" i="0" u="none" strike="noStrike" kern="1200" cap="none" spc="0" baseline="0" dirty="0">
                <a:solidFill>
                  <a:srgbClr val="000000"/>
                </a:solidFill>
                <a:uFillTx/>
                <a:latin typeface="Sylfaen" panose="010A0502050306030303" pitchFamily="18" charset="0"/>
              </a:rPr>
              <a:t>un’assunzione di impegni</a:t>
            </a:r>
            <a:r>
              <a:rPr lang="it-IT" sz="2800" b="0" i="0" u="none" strike="noStrike" kern="1200" cap="none" spc="0" baseline="0" dirty="0">
                <a:solidFill>
                  <a:srgbClr val="000000"/>
                </a:solidFill>
                <a:uFillTx/>
                <a:latin typeface="Sylfaen" panose="010A0502050306030303" pitchFamily="18" charset="0"/>
              </a:rPr>
              <a:t>, possibile solo se c’è </a:t>
            </a:r>
            <a:r>
              <a:rPr lang="it-IT" sz="2800" b="1" i="0" u="none" strike="noStrike" kern="1200" cap="none" spc="0" baseline="0" dirty="0">
                <a:solidFill>
                  <a:srgbClr val="000000"/>
                </a:solidFill>
                <a:uFillTx/>
                <a:latin typeface="Sylfaen" panose="010A0502050306030303" pitchFamily="18" charset="0"/>
              </a:rPr>
              <a:t>condivisione di valori</a:t>
            </a:r>
            <a:r>
              <a:rPr lang="it-IT" sz="2800" b="0" i="0" u="none" strike="noStrike" kern="1200" cap="none" spc="0" baseline="0" dirty="0">
                <a:solidFill>
                  <a:srgbClr val="000000"/>
                </a:solidFill>
                <a:uFillTx/>
                <a:latin typeface="Sylfaen" panose="010A0502050306030303" pitchFamily="18" charset="0"/>
              </a:rPr>
              <a:t>. A partire da quanto detto, Scuola, Alunno e Famiglia si impegnano a: conoscere, informarsi, partecipare, collaborare fattivamente insieme.</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name="Slide40">
    <p:spTree>
      <p:nvGrpSpPr>
        <p:cNvPr id="1" name=""/>
        <p:cNvGrpSpPr/>
        <p:nvPr/>
      </p:nvGrpSpPr>
      <p:grpSpPr>
        <a:xfrm>
          <a:off x="0" y="0"/>
          <a:ext cx="0" cy="0"/>
          <a:chOff x="0" y="0"/>
          <a:chExt cx="0" cy="0"/>
        </a:xfrm>
      </p:grpSpPr>
      <p:sp>
        <p:nvSpPr>
          <p:cNvPr id="2" name="Segnaposto contenuto 2">
            <a:extLst>
              <a:ext uri="{FF2B5EF4-FFF2-40B4-BE49-F238E27FC236}">
                <a16:creationId xmlns:a16="http://schemas.microsoft.com/office/drawing/2014/main" id="{D63F697E-81D7-4499-924D-9890B162750E}"/>
              </a:ext>
            </a:extLst>
          </p:cNvPr>
          <p:cNvSpPr txBox="1">
            <a:spLocks noGrp="1"/>
          </p:cNvSpPr>
          <p:nvPr>
            <p:ph idx="1"/>
          </p:nvPr>
        </p:nvSpPr>
        <p:spPr>
          <a:xfrm>
            <a:off x="381740" y="248574"/>
            <a:ext cx="8243392" cy="6132757"/>
          </a:xfrm>
        </p:spPr>
        <p:txBody>
          <a:bodyPr>
            <a:normAutofit/>
          </a:bodyPr>
          <a:lstStyle/>
          <a:p>
            <a:pPr lvl="0">
              <a:lnSpc>
                <a:spcPct val="90000"/>
              </a:lnSpc>
              <a:spcBef>
                <a:spcPts val="700"/>
              </a:spcBef>
            </a:pPr>
            <a:endParaRPr lang="it-IT" sz="3000" b="1" dirty="0">
              <a:latin typeface="Kristen ITC" pitchFamily="66"/>
            </a:endParaRPr>
          </a:p>
          <a:p>
            <a:pPr marL="0" lvl="0" indent="0">
              <a:lnSpc>
                <a:spcPct val="90000"/>
              </a:lnSpc>
              <a:buNone/>
            </a:pPr>
            <a:r>
              <a:rPr lang="it-IT" sz="3000" dirty="0" smtClean="0">
                <a:solidFill>
                  <a:srgbClr val="0000FF"/>
                </a:solidFill>
                <a:latin typeface="Sylfaen" panose="010A0502050306030303" pitchFamily="18" charset="0"/>
              </a:rPr>
              <a:t>			RAPPORTI </a:t>
            </a:r>
            <a:r>
              <a:rPr lang="it-IT" sz="3000" dirty="0">
                <a:solidFill>
                  <a:srgbClr val="0000FF"/>
                </a:solidFill>
                <a:latin typeface="Sylfaen" panose="010A0502050306030303" pitchFamily="18" charset="0"/>
              </a:rPr>
              <a:t>SCUOLA FAMIGLIA</a:t>
            </a:r>
          </a:p>
          <a:p>
            <a:pPr marL="0" lvl="0" indent="0">
              <a:lnSpc>
                <a:spcPct val="90000"/>
              </a:lnSpc>
              <a:buNone/>
            </a:pPr>
            <a:endParaRPr lang="it-IT" sz="3000" dirty="0">
              <a:solidFill>
                <a:srgbClr val="0000FF"/>
              </a:solidFill>
              <a:latin typeface="Sylfaen" panose="010A0502050306030303" pitchFamily="18" charset="0"/>
            </a:endParaRPr>
          </a:p>
          <a:p>
            <a:pPr>
              <a:lnSpc>
                <a:spcPct val="90000"/>
              </a:lnSpc>
              <a:buFont typeface="Wingdings" panose="05000000000000000000" pitchFamily="2" charset="2"/>
              <a:buChar char="Ø"/>
            </a:pPr>
            <a:r>
              <a:rPr lang="it-IT" sz="2400" dirty="0">
                <a:latin typeface="Sylfaen" panose="010A0502050306030303" pitchFamily="18" charset="0"/>
              </a:rPr>
              <a:t>Mostra dei lavori prodotti dai ragazzi durante le attività di classe e dei laboratori</a:t>
            </a:r>
          </a:p>
          <a:p>
            <a:pPr lvl="0">
              <a:lnSpc>
                <a:spcPct val="90000"/>
              </a:lnSpc>
              <a:buFont typeface="Wingdings" panose="05000000000000000000" pitchFamily="2" charset="2"/>
              <a:buChar char="Ø"/>
            </a:pPr>
            <a:endParaRPr lang="it-IT" sz="2400" dirty="0">
              <a:latin typeface="Sylfaen" panose="010A0502050306030303" pitchFamily="18" charset="0"/>
            </a:endParaRPr>
          </a:p>
          <a:p>
            <a:pPr lvl="0">
              <a:lnSpc>
                <a:spcPct val="90000"/>
              </a:lnSpc>
              <a:buFont typeface="Wingdings" panose="05000000000000000000" pitchFamily="2" charset="2"/>
              <a:buChar char="Ø"/>
            </a:pPr>
            <a:r>
              <a:rPr lang="it-IT" sz="2400" dirty="0">
                <a:latin typeface="Sylfaen" panose="010A0502050306030303" pitchFamily="18" charset="0"/>
              </a:rPr>
              <a:t>Incontri sull’orientamento scolastico</a:t>
            </a:r>
          </a:p>
          <a:p>
            <a:pPr lvl="0">
              <a:lnSpc>
                <a:spcPct val="90000"/>
              </a:lnSpc>
              <a:buFont typeface="Wingdings" panose="05000000000000000000" pitchFamily="2" charset="2"/>
              <a:buChar char="Ø"/>
            </a:pPr>
            <a:endParaRPr lang="it-IT" sz="2400" dirty="0">
              <a:latin typeface="Sylfaen" panose="010A0502050306030303" pitchFamily="18" charset="0"/>
            </a:endParaRPr>
          </a:p>
          <a:p>
            <a:pPr lvl="0">
              <a:lnSpc>
                <a:spcPct val="90000"/>
              </a:lnSpc>
              <a:buFont typeface="Wingdings" panose="05000000000000000000" pitchFamily="2" charset="2"/>
              <a:buChar char="Ø"/>
            </a:pPr>
            <a:r>
              <a:rPr lang="it-IT" sz="2400" dirty="0">
                <a:latin typeface="Sylfaen" panose="010A0502050306030303" pitchFamily="18" charset="0"/>
              </a:rPr>
              <a:t>Ricevimento genitori</a:t>
            </a:r>
          </a:p>
          <a:p>
            <a:pPr lvl="0">
              <a:lnSpc>
                <a:spcPct val="90000"/>
              </a:lnSpc>
              <a:buFont typeface="Wingdings" panose="05000000000000000000" pitchFamily="2" charset="2"/>
              <a:buChar char="Ø"/>
            </a:pPr>
            <a:endParaRPr lang="it-IT" sz="2400" dirty="0">
              <a:latin typeface="Sylfaen" panose="010A0502050306030303" pitchFamily="18" charset="0"/>
            </a:endParaRPr>
          </a:p>
          <a:p>
            <a:pPr>
              <a:lnSpc>
                <a:spcPct val="90000"/>
              </a:lnSpc>
              <a:buFont typeface="Wingdings" panose="05000000000000000000" pitchFamily="2" charset="2"/>
              <a:buChar char="Ø"/>
            </a:pPr>
            <a:r>
              <a:rPr lang="it-IT" sz="2400" dirty="0">
                <a:latin typeface="Sylfaen" panose="010A0502050306030303" pitchFamily="18" charset="0"/>
              </a:rPr>
              <a:t>Collaborazione con </a:t>
            </a:r>
            <a:r>
              <a:rPr lang="it-IT" sz="2400" dirty="0" smtClean="0">
                <a:latin typeface="Sylfaen" panose="010A0502050306030303" pitchFamily="18" charset="0"/>
              </a:rPr>
              <a:t>i rappresentanti dei </a:t>
            </a:r>
            <a:r>
              <a:rPr lang="it-IT" sz="2400" dirty="0">
                <a:latin typeface="Sylfaen" panose="010A0502050306030303" pitchFamily="18" charset="0"/>
              </a:rPr>
              <a:t>genitori</a:t>
            </a:r>
          </a:p>
          <a:p>
            <a:pPr>
              <a:lnSpc>
                <a:spcPct val="90000"/>
              </a:lnSpc>
              <a:buFont typeface="Wingdings" panose="05000000000000000000" pitchFamily="2" charset="2"/>
              <a:buChar char="Ø"/>
            </a:pPr>
            <a:endParaRPr lang="it-IT" sz="2400" dirty="0">
              <a:latin typeface="Sylfaen" panose="010A0502050306030303" pitchFamily="18" charset="0"/>
            </a:endParaRPr>
          </a:p>
          <a:p>
            <a:pPr lvl="0">
              <a:lnSpc>
                <a:spcPct val="90000"/>
              </a:lnSpc>
              <a:buFont typeface="Wingdings" panose="05000000000000000000" pitchFamily="2" charset="2"/>
              <a:buChar char="Ø"/>
            </a:pPr>
            <a:r>
              <a:rPr lang="it-IT" sz="2400" dirty="0">
                <a:latin typeface="Sylfaen" panose="010A0502050306030303" pitchFamily="18" charset="0"/>
              </a:rPr>
              <a:t>Organizzazione di feste e incontri in particolari ricorrenze</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anim calcmode="lin" valueType="num">
                                      <p:cBhvr additive="base">
                                        <p:cTn id="23" dur="500" fill="hold"/>
                                        <p:tgtEl>
                                          <p:spTgt spid="2">
                                            <p:txEl>
                                              <p:pRg st="11" end="1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11" end="1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6A479-297F-413B-8B09-300D6075AF71}"/>
              </a:ext>
            </a:extLst>
          </p:cNvPr>
          <p:cNvSpPr txBox="1">
            <a:spLocks noGrp="1"/>
          </p:cNvSpPr>
          <p:nvPr>
            <p:ph type="title"/>
          </p:nvPr>
        </p:nvSpPr>
        <p:spPr>
          <a:xfrm>
            <a:off x="457200" y="81280"/>
            <a:ext cx="8229600" cy="914400"/>
          </a:xfrm>
        </p:spPr>
        <p:txBody>
          <a:bodyPr>
            <a:normAutofit fontScale="90000"/>
          </a:bodyPr>
          <a:lstStyle/>
          <a:p>
            <a:pPr lvl="0"/>
            <a:r>
              <a:rPr lang="it-IT" sz="3200" b="1" dirty="0" smtClean="0">
                <a:solidFill>
                  <a:srgbClr val="0000FF"/>
                </a:solidFill>
                <a:latin typeface="Sylfaen" panose="010A0502050306030303" pitchFamily="18" charset="0"/>
              </a:rPr>
              <a:t/>
            </a:r>
            <a:br>
              <a:rPr lang="it-IT" sz="3200" b="1" dirty="0" smtClean="0">
                <a:solidFill>
                  <a:srgbClr val="0000FF"/>
                </a:solidFill>
                <a:latin typeface="Sylfaen" panose="010A0502050306030303" pitchFamily="18" charset="0"/>
              </a:rPr>
            </a:br>
            <a:r>
              <a:rPr lang="it-IT" sz="3200" b="1" dirty="0" smtClean="0">
                <a:solidFill>
                  <a:srgbClr val="0000FF"/>
                </a:solidFill>
                <a:latin typeface="Sylfaen" panose="010A0502050306030303" pitchFamily="18" charset="0"/>
              </a:rPr>
              <a:t>				</a:t>
            </a:r>
            <a:r>
              <a:rPr lang="it-IT" sz="4000" dirty="0" smtClean="0">
                <a:solidFill>
                  <a:srgbClr val="0000FF"/>
                </a:solidFill>
                <a:latin typeface="Sylfaen" panose="010A0502050306030303" pitchFamily="18" charset="0"/>
              </a:rPr>
              <a:t>Finalità </a:t>
            </a:r>
            <a:r>
              <a:rPr lang="it-IT" sz="4000" dirty="0">
                <a:solidFill>
                  <a:srgbClr val="0000FF"/>
                </a:solidFill>
                <a:latin typeface="Sylfaen" panose="010A0502050306030303" pitchFamily="18" charset="0"/>
              </a:rPr>
              <a:t>Formative</a:t>
            </a:r>
            <a:r>
              <a:rPr lang="it-IT" sz="3200" dirty="0">
                <a:solidFill>
                  <a:srgbClr val="0000FF"/>
                </a:solidFill>
              </a:rPr>
              <a:t/>
            </a:r>
            <a:br>
              <a:rPr lang="it-IT" sz="3200" dirty="0">
                <a:solidFill>
                  <a:srgbClr val="0000FF"/>
                </a:solidFill>
              </a:rPr>
            </a:br>
            <a:endParaRPr lang="it-IT" sz="3200" dirty="0">
              <a:solidFill>
                <a:srgbClr val="0000FF"/>
              </a:solidFill>
            </a:endParaRPr>
          </a:p>
        </p:txBody>
      </p:sp>
      <p:sp>
        <p:nvSpPr>
          <p:cNvPr id="3" name="Rettangolo 2">
            <a:extLst>
              <a:ext uri="{FF2B5EF4-FFF2-40B4-BE49-F238E27FC236}">
                <a16:creationId xmlns:a16="http://schemas.microsoft.com/office/drawing/2014/main" id="{B3944AEC-BC34-4315-9515-18F376DC6936}"/>
              </a:ext>
            </a:extLst>
          </p:cNvPr>
          <p:cNvSpPr/>
          <p:nvPr/>
        </p:nvSpPr>
        <p:spPr>
          <a:xfrm>
            <a:off x="457199" y="1166843"/>
            <a:ext cx="8393837" cy="4401205"/>
          </a:xfrm>
          <a:prstGeom prst="rect">
            <a:avLst/>
          </a:prstGeom>
        </p:spPr>
        <p:txBody>
          <a:bodyPr wrap="square">
            <a:spAutoFit/>
          </a:bodyPr>
          <a:lstStyle/>
          <a:p>
            <a:r>
              <a:rPr lang="it-IT" sz="2000" dirty="0">
                <a:latin typeface="Sylfaen" panose="010A0502050306030303" pitchFamily="18" charset="0"/>
              </a:rPr>
              <a:t>La Scuola Primaria prosegue e porta a maturazione l’orientamento educativo degli alunni, iniziato nel percorso della Scuola infanzia, elevando il livello di istruzione di ciascun allievo.</a:t>
            </a:r>
          </a:p>
          <a:p>
            <a:r>
              <a:rPr lang="it-IT" sz="2000" dirty="0">
                <a:latin typeface="Sylfaen" panose="010A0502050306030303" pitchFamily="18" charset="0"/>
              </a:rPr>
              <a:t>Il ventaglio educativo viene così ampliato e la scuola si pone come ciclo di istruzione atto a sviluppare la personalità degli studenti in tutte le direzioni (etiche, religiose, sociali, intellettuali, affettive, operative e creative), ad acquisire un’immagine più chiara e concreta della realtà sociale circostante e a volervi ricercare e creare un proprio ruolo specifico, di fronte a sé e agli altri.</a:t>
            </a:r>
          </a:p>
          <a:p>
            <a:r>
              <a:rPr lang="it-IT" sz="2000" dirty="0">
                <a:latin typeface="Sylfaen" panose="010A0502050306030303" pitchFamily="18" charset="0"/>
              </a:rPr>
              <a:t>La scuola ha, dunque, il compito di armonizzare le esperienze offerte dalla società con quelle meramente didattiche, al fine di favorire, attraverso tale connubio, una crescita equilibrata e completa dei preadolescenti, che attraversano questo periodo di vita così intenso e formativo.</a:t>
            </a:r>
          </a:p>
          <a:p>
            <a:endParaRPr lang="it-IT" sz="2000" dirty="0">
              <a:latin typeface="Sylfaen" panose="010A0502050306030303" pitchFamily="18" charset="0"/>
            </a:endParaRPr>
          </a:p>
        </p:txBody>
      </p:sp>
    </p:spTree>
    <p:extLst>
      <p:ext uri="{BB962C8B-B14F-4D97-AF65-F5344CB8AC3E}">
        <p14:creationId xmlns:p14="http://schemas.microsoft.com/office/powerpoint/2010/main" val="329840367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88BA02-B254-48F4-B825-4F423A2E5980}"/>
              </a:ext>
            </a:extLst>
          </p:cNvPr>
          <p:cNvSpPr txBox="1">
            <a:spLocks noGrp="1"/>
          </p:cNvSpPr>
          <p:nvPr>
            <p:ph type="title"/>
          </p:nvPr>
        </p:nvSpPr>
        <p:spPr>
          <a:xfrm>
            <a:off x="457200" y="2435949"/>
            <a:ext cx="8229600" cy="1143000"/>
          </a:xfrm>
        </p:spPr>
        <p:txBody>
          <a:bodyPr>
            <a:normAutofit/>
          </a:bodyPr>
          <a:lstStyle/>
          <a:p>
            <a:pPr lvl="0"/>
            <a:r>
              <a:rPr lang="it-IT" sz="6000" b="1" dirty="0" smtClean="0">
                <a:solidFill>
                  <a:srgbClr val="0000FF"/>
                </a:solidFill>
                <a:latin typeface="Sylfaen" panose="010A0502050306030303" pitchFamily="18" charset="0"/>
              </a:rPr>
              <a:t>      …</a:t>
            </a:r>
            <a:r>
              <a:rPr lang="it-IT" sz="6000" b="1" dirty="0">
                <a:solidFill>
                  <a:srgbClr val="0000FF"/>
                </a:solidFill>
                <a:latin typeface="Sylfaen" panose="010A0502050306030303" pitchFamily="18" charset="0"/>
              </a:rPr>
              <a:t>la nostra scuola….</a:t>
            </a:r>
            <a:endParaRPr lang="it-IT" sz="6000" dirty="0">
              <a:solidFill>
                <a:srgbClr val="0000FF"/>
              </a:solidFill>
              <a:latin typeface="Sylfaen" panose="010A0502050306030303" pitchFamily="18" charset="0"/>
            </a:endParaRPr>
          </a:p>
        </p:txBody>
      </p:sp>
    </p:spTree>
    <p:extLst>
      <p:ext uri="{BB962C8B-B14F-4D97-AF65-F5344CB8AC3E}">
        <p14:creationId xmlns:p14="http://schemas.microsoft.com/office/powerpoint/2010/main" val="817705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53312" y="292608"/>
            <a:ext cx="7333488" cy="5833551"/>
          </a:xfrm>
        </p:spPr>
        <p:txBody>
          <a:bodyPr/>
          <a:lstStyle/>
          <a:p>
            <a:r>
              <a:rPr lang="it-IT" sz="2400" dirty="0">
                <a:latin typeface="Sylfaen" panose="010A0502050306030303" pitchFamily="18" charset="0"/>
              </a:rPr>
              <a:t>una dinamicità che li rende allo stesso tempo punto di partenza e arrivo, condizione e risultato di ulteriori maturazioni.</a:t>
            </a:r>
          </a:p>
          <a:p>
            <a:r>
              <a:rPr lang="it-IT" sz="2400" dirty="0">
                <a:latin typeface="Sylfaen" panose="010A0502050306030303" pitchFamily="18" charset="0"/>
              </a:rPr>
              <a:t>Scuola che colloca nel mondo. Le competenze che acquisiranno offrono un contributo di primaria importanza ai fini dell’integrazione critica delle nuove generazioni nella società contemporanea.</a:t>
            </a:r>
          </a:p>
          <a:p>
            <a:r>
              <a:rPr lang="it-IT" sz="2400" dirty="0">
                <a:latin typeface="Sylfaen" panose="010A0502050306030303" pitchFamily="18" charset="0"/>
              </a:rPr>
              <a:t>Scuola orientativa. Si mira all’orientamento di ciascuno favorendo l’iniziativa del soggetto per il suo sviluppo fisico e psichico definendo e conquistando la propria identità di fronte agli altri.</a:t>
            </a:r>
          </a:p>
          <a:p>
            <a:r>
              <a:rPr lang="it-IT" sz="2400" dirty="0">
                <a:latin typeface="Sylfaen" panose="010A0502050306030303" pitchFamily="18" charset="0"/>
              </a:rPr>
              <a:t>Scuola dell’identità. Si assolve il compito di accompagnare il preadolescente nella sua maturazione globale alle soglie dell’adolescenza.</a:t>
            </a:r>
          </a:p>
          <a:p>
            <a:endParaRPr lang="it-IT" dirty="0"/>
          </a:p>
        </p:txBody>
      </p:sp>
    </p:spTree>
    <p:extLst>
      <p:ext uri="{BB962C8B-B14F-4D97-AF65-F5344CB8AC3E}">
        <p14:creationId xmlns:p14="http://schemas.microsoft.com/office/powerpoint/2010/main" val="2903096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34440" y="685801"/>
            <a:ext cx="7168896" cy="4928616"/>
          </a:xfrm>
        </p:spPr>
        <p:txBody>
          <a:bodyPr/>
          <a:lstStyle/>
          <a:p>
            <a:endParaRPr lang="it-IT" sz="2800" dirty="0" smtClean="0">
              <a:latin typeface="Sylfaen" panose="010A0502050306030303" pitchFamily="18" charset="0"/>
            </a:endParaRPr>
          </a:p>
          <a:p>
            <a:r>
              <a:rPr lang="it-IT" sz="2400" dirty="0" smtClean="0">
                <a:latin typeface="Sylfaen" panose="010A0502050306030303" pitchFamily="18" charset="0"/>
              </a:rPr>
              <a:t>Scuola </a:t>
            </a:r>
            <a:r>
              <a:rPr lang="it-IT" sz="2400" dirty="0">
                <a:latin typeface="Sylfaen" panose="010A0502050306030303" pitchFamily="18" charset="0"/>
              </a:rPr>
              <a:t>della motivazione e del significato. Motivazione e bisogno di significato sono condizioni fondamentali di qualsiasi apprendimento.</a:t>
            </a:r>
          </a:p>
          <a:p>
            <a:r>
              <a:rPr lang="it-IT" sz="2400" dirty="0">
                <a:latin typeface="Sylfaen" panose="010A0502050306030303" pitchFamily="18" charset="0"/>
              </a:rPr>
              <a:t>Scuola della relazione educativa. Nella logica dello scambio e del rapporto si vive la relazione educativa, l’accettazione incondizionata l’uno dell’altro, così come si è, per chi si è, al di là di ciò che si possiede o del ruolo che si svolge.</a:t>
            </a:r>
          </a:p>
          <a:p>
            <a:endParaRPr lang="it-IT" dirty="0"/>
          </a:p>
        </p:txBody>
      </p:sp>
    </p:spTree>
    <p:extLst>
      <p:ext uri="{BB962C8B-B14F-4D97-AF65-F5344CB8AC3E}">
        <p14:creationId xmlns:p14="http://schemas.microsoft.com/office/powerpoint/2010/main" val="2866448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a:solidFill>
                  <a:srgbClr val="0000FF"/>
                </a:solidFill>
                <a:latin typeface="Sylfaen" panose="010A0502050306030303" pitchFamily="18" charset="0"/>
              </a:rPr>
              <a:t>Competenze finali</a:t>
            </a:r>
          </a:p>
        </p:txBody>
      </p:sp>
      <p:sp>
        <p:nvSpPr>
          <p:cNvPr id="3" name="Segnaposto contenuto 2"/>
          <p:cNvSpPr>
            <a:spLocks noGrp="1"/>
          </p:cNvSpPr>
          <p:nvPr>
            <p:ph idx="1"/>
          </p:nvPr>
        </p:nvSpPr>
        <p:spPr>
          <a:xfrm>
            <a:off x="457200" y="1600200"/>
            <a:ext cx="8229600" cy="4922520"/>
          </a:xfrm>
        </p:spPr>
        <p:txBody>
          <a:bodyPr/>
          <a:lstStyle/>
          <a:p>
            <a:pPr marL="0" indent="0">
              <a:buNone/>
            </a:pPr>
            <a:endParaRPr lang="it-IT" sz="2800" dirty="0" smtClean="0">
              <a:latin typeface="Sylfaen" panose="010A0502050306030303" pitchFamily="18" charset="0"/>
            </a:endParaRPr>
          </a:p>
          <a:p>
            <a:pPr marL="0" indent="0">
              <a:buNone/>
            </a:pPr>
            <a:r>
              <a:rPr lang="it-IT" sz="2800" dirty="0" smtClean="0">
                <a:latin typeface="Sylfaen" panose="010A0502050306030303" pitchFamily="18" charset="0"/>
              </a:rPr>
              <a:t>Il </a:t>
            </a:r>
            <a:r>
              <a:rPr lang="it-IT" sz="2800" dirty="0">
                <a:latin typeface="Sylfaen" panose="010A0502050306030303" pitchFamily="18" charset="0"/>
              </a:rPr>
              <a:t>bambino si riconosce competente quando mobilitando tutte le sue capacità intellettuali, interagisce e affronta le situazioni risolvendo quella complessità di sistemi concreti-simbolici che conferisce senso alla vita.</a:t>
            </a:r>
          </a:p>
        </p:txBody>
      </p:sp>
    </p:spTree>
    <p:extLst>
      <p:ext uri="{BB962C8B-B14F-4D97-AF65-F5344CB8AC3E}">
        <p14:creationId xmlns:p14="http://schemas.microsoft.com/office/powerpoint/2010/main" val="1554946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6A479-297F-413B-8B09-300D6075AF71}"/>
              </a:ext>
            </a:extLst>
          </p:cNvPr>
          <p:cNvSpPr txBox="1">
            <a:spLocks noGrp="1"/>
          </p:cNvSpPr>
          <p:nvPr>
            <p:ph type="title"/>
          </p:nvPr>
        </p:nvSpPr>
        <p:spPr/>
        <p:txBody>
          <a:bodyPr>
            <a:normAutofit fontScale="90000"/>
          </a:bodyPr>
          <a:lstStyle/>
          <a:p>
            <a:pPr lvl="0"/>
            <a:r>
              <a:rPr lang="it-IT" sz="4800" b="1" dirty="0" smtClean="0">
                <a:solidFill>
                  <a:srgbClr val="0000FF"/>
                </a:solidFill>
                <a:latin typeface="Sylfaen" panose="010A0502050306030303" pitchFamily="18" charset="0"/>
              </a:rPr>
              <a:t>        Valutazione</a:t>
            </a:r>
            <a:r>
              <a:rPr lang="it-IT" sz="3200" dirty="0">
                <a:solidFill>
                  <a:srgbClr val="0000FF"/>
                </a:solidFill>
                <a:latin typeface="Sylfaen" panose="010A0502050306030303" pitchFamily="18" charset="0"/>
              </a:rPr>
              <a:t/>
            </a:r>
            <a:br>
              <a:rPr lang="it-IT" sz="3200" dirty="0">
                <a:solidFill>
                  <a:srgbClr val="0000FF"/>
                </a:solidFill>
                <a:latin typeface="Sylfaen" panose="010A0502050306030303" pitchFamily="18" charset="0"/>
              </a:rPr>
            </a:br>
            <a:endParaRPr lang="it-IT" sz="3200" dirty="0">
              <a:solidFill>
                <a:srgbClr val="0000FF"/>
              </a:solidFill>
              <a:latin typeface="Sylfaen" panose="010A0502050306030303" pitchFamily="18" charset="0"/>
            </a:endParaRPr>
          </a:p>
        </p:txBody>
      </p:sp>
      <p:sp>
        <p:nvSpPr>
          <p:cNvPr id="3" name="Rettangolo 2">
            <a:extLst>
              <a:ext uri="{FF2B5EF4-FFF2-40B4-BE49-F238E27FC236}">
                <a16:creationId xmlns:a16="http://schemas.microsoft.com/office/drawing/2014/main" id="{5F524F54-D78C-4A49-9839-DEBC1E5B2F28}"/>
              </a:ext>
            </a:extLst>
          </p:cNvPr>
          <p:cNvSpPr/>
          <p:nvPr/>
        </p:nvSpPr>
        <p:spPr>
          <a:xfrm>
            <a:off x="656948" y="1518081"/>
            <a:ext cx="8029851" cy="2677656"/>
          </a:xfrm>
          <a:prstGeom prst="rect">
            <a:avLst/>
          </a:prstGeom>
        </p:spPr>
        <p:txBody>
          <a:bodyPr wrap="square">
            <a:spAutoFit/>
          </a:bodyPr>
          <a:lstStyle/>
          <a:p>
            <a:endParaRPr lang="it-IT" sz="3200" dirty="0" smtClean="0">
              <a:latin typeface="Sylfaen" panose="010A0502050306030303" pitchFamily="18" charset="0"/>
            </a:endParaRPr>
          </a:p>
          <a:p>
            <a:r>
              <a:rPr lang="it-IT" sz="3200" dirty="0" smtClean="0">
                <a:latin typeface="Sylfaen" panose="010A0502050306030303" pitchFamily="18" charset="0"/>
              </a:rPr>
              <a:t>Il </a:t>
            </a:r>
            <a:r>
              <a:rPr lang="it-IT" sz="3200" dirty="0">
                <a:latin typeface="Sylfaen" panose="010A0502050306030303" pitchFamily="18" charset="0"/>
              </a:rPr>
              <a:t>percorso formativo è rilevato attraverso osservazioni sistematiche, verifiche periodiche e verifiche quadrimestrali comuni ed è valutato sulla base di criteri  condivisi</a:t>
            </a:r>
            <a:r>
              <a:rPr lang="it-IT" sz="4000" dirty="0">
                <a:latin typeface="Sylfaen" panose="010A0502050306030303" pitchFamily="18" charset="0"/>
              </a:rPr>
              <a:t>. </a:t>
            </a:r>
          </a:p>
        </p:txBody>
      </p:sp>
    </p:spTree>
    <p:extLst>
      <p:ext uri="{BB962C8B-B14F-4D97-AF65-F5344CB8AC3E}">
        <p14:creationId xmlns:p14="http://schemas.microsoft.com/office/powerpoint/2010/main" val="2685346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07E8B-4D68-45F7-A925-2629B45601C9}"/>
              </a:ext>
            </a:extLst>
          </p:cNvPr>
          <p:cNvSpPr txBox="1">
            <a:spLocks noGrp="1"/>
          </p:cNvSpPr>
          <p:nvPr>
            <p:ph type="title"/>
          </p:nvPr>
        </p:nvSpPr>
        <p:spPr>
          <a:xfrm>
            <a:off x="395532" y="1"/>
            <a:ext cx="8229600" cy="1052738"/>
          </a:xfrm>
        </p:spPr>
        <p:txBody>
          <a:bodyPr>
            <a:normAutofit fontScale="90000"/>
          </a:bodyPr>
          <a:lstStyle/>
          <a:p>
            <a:pPr lvl="0"/>
            <a:r>
              <a:rPr lang="it-IT" sz="3200" b="1" dirty="0" smtClean="0">
                <a:solidFill>
                  <a:srgbClr val="0000FF"/>
                </a:solidFill>
                <a:latin typeface="Sylfaen" panose="010A0502050306030303" pitchFamily="18" charset="0"/>
              </a:rPr>
              <a:t>							SITO </a:t>
            </a:r>
            <a:r>
              <a:rPr lang="it-IT" sz="3200" b="1" dirty="0">
                <a:solidFill>
                  <a:srgbClr val="0000FF"/>
                </a:solidFill>
                <a:latin typeface="Sylfaen" panose="010A0502050306030303" pitchFamily="18" charset="0"/>
              </a:rPr>
              <a:t>WEB</a:t>
            </a:r>
            <a:r>
              <a:rPr lang="it-IT" sz="4000" b="1" dirty="0">
                <a:solidFill>
                  <a:srgbClr val="0000FF"/>
                </a:solidFill>
                <a:latin typeface="Kristen ITC" pitchFamily="66"/>
              </a:rPr>
              <a:t/>
            </a:r>
            <a:br>
              <a:rPr lang="it-IT" sz="4000" b="1" dirty="0">
                <a:solidFill>
                  <a:srgbClr val="0000FF"/>
                </a:solidFill>
                <a:latin typeface="Kristen ITC" pitchFamily="66"/>
              </a:rPr>
            </a:br>
            <a:endParaRPr lang="it-IT" sz="4000" dirty="0"/>
          </a:p>
        </p:txBody>
      </p:sp>
      <p:sp>
        <p:nvSpPr>
          <p:cNvPr id="3" name="Segnaposto contenuto 2">
            <a:extLst>
              <a:ext uri="{FF2B5EF4-FFF2-40B4-BE49-F238E27FC236}">
                <a16:creationId xmlns:a16="http://schemas.microsoft.com/office/drawing/2014/main" id="{27FD70A6-D225-4368-B37E-CC1CAA4B63FB}"/>
              </a:ext>
            </a:extLst>
          </p:cNvPr>
          <p:cNvSpPr txBox="1">
            <a:spLocks noGrp="1"/>
          </p:cNvSpPr>
          <p:nvPr>
            <p:ph idx="1"/>
          </p:nvPr>
        </p:nvSpPr>
        <p:spPr>
          <a:xfrm>
            <a:off x="1380743" y="841248"/>
            <a:ext cx="7460415" cy="5684092"/>
          </a:xfrm>
        </p:spPr>
        <p:txBody>
          <a:bodyPr>
            <a:normAutofit/>
          </a:bodyPr>
          <a:lstStyle/>
          <a:p>
            <a:pPr marL="285750" lvl="0" indent="-285750">
              <a:lnSpc>
                <a:spcPct val="80000"/>
              </a:lnSpc>
              <a:spcBef>
                <a:spcPts val="600"/>
              </a:spcBef>
            </a:pPr>
            <a:r>
              <a:rPr lang="it-IT" sz="2400" b="1" dirty="0">
                <a:latin typeface="Sylfaen" panose="010A0502050306030303" pitchFamily="18" charset="0"/>
              </a:rPr>
              <a:t>www.istitutosssacramentofrascati.it</a:t>
            </a:r>
          </a:p>
          <a:p>
            <a:pPr marL="285750" lvl="0" indent="-285750">
              <a:lnSpc>
                <a:spcPct val="80000"/>
              </a:lnSpc>
              <a:spcBef>
                <a:spcPts val="600"/>
              </a:spcBef>
            </a:pPr>
            <a:r>
              <a:rPr lang="it-IT" sz="2400" dirty="0" smtClean="0">
                <a:latin typeface="Sylfaen" panose="010A0502050306030303" pitchFamily="18" charset="0"/>
              </a:rPr>
              <a:t>Informazioni </a:t>
            </a:r>
            <a:r>
              <a:rPr lang="it-IT" sz="2400" dirty="0">
                <a:latin typeface="Sylfaen" panose="010A0502050306030303" pitchFamily="18" charset="0"/>
              </a:rPr>
              <a:t>su attività, progetti, iniziative, circolari, calendario scolastico</a:t>
            </a:r>
          </a:p>
          <a:p>
            <a:pPr marL="285750" lvl="0" indent="-285750">
              <a:lnSpc>
                <a:spcPct val="80000"/>
              </a:lnSpc>
              <a:spcBef>
                <a:spcPts val="600"/>
              </a:spcBef>
            </a:pPr>
            <a:endParaRPr lang="it-IT" sz="2400" dirty="0">
              <a:latin typeface="Sylfaen" panose="010A0502050306030303" pitchFamily="18" charset="0"/>
            </a:endParaRPr>
          </a:p>
          <a:p>
            <a:pPr marL="0" lvl="0" indent="0" algn="ctr">
              <a:lnSpc>
                <a:spcPct val="80000"/>
              </a:lnSpc>
              <a:spcBef>
                <a:spcPts val="900"/>
              </a:spcBef>
              <a:buNone/>
            </a:pPr>
            <a:r>
              <a:rPr lang="it-IT" sz="3600" b="1" dirty="0">
                <a:solidFill>
                  <a:srgbClr val="0000FF"/>
                </a:solidFill>
                <a:latin typeface="Sylfaen" panose="010A0502050306030303" pitchFamily="18" charset="0"/>
              </a:rPr>
              <a:t>REGISTRO  ELETTRONICO</a:t>
            </a:r>
          </a:p>
          <a:p>
            <a:pPr marL="0" lvl="0" indent="0" algn="ctr">
              <a:lnSpc>
                <a:spcPct val="80000"/>
              </a:lnSpc>
              <a:spcBef>
                <a:spcPts val="600"/>
              </a:spcBef>
              <a:buNone/>
            </a:pPr>
            <a:endParaRPr lang="it-IT" sz="2700" b="1" dirty="0">
              <a:solidFill>
                <a:srgbClr val="0000FF"/>
              </a:solidFill>
              <a:latin typeface="Sylfaen" panose="010A0502050306030303" pitchFamily="18" charset="0"/>
            </a:endParaRPr>
          </a:p>
          <a:p>
            <a:pPr lvl="0" algn="just">
              <a:lnSpc>
                <a:spcPct val="80000"/>
              </a:lnSpc>
              <a:spcBef>
                <a:spcPts val="600"/>
              </a:spcBef>
            </a:pPr>
            <a:r>
              <a:rPr lang="it-IT" sz="2700" dirty="0">
                <a:latin typeface="Sylfaen" panose="010A0502050306030303" pitchFamily="18" charset="0"/>
              </a:rPr>
              <a:t>orario settimanale</a:t>
            </a:r>
          </a:p>
          <a:p>
            <a:pPr lvl="0" algn="just">
              <a:lnSpc>
                <a:spcPct val="80000"/>
              </a:lnSpc>
              <a:spcBef>
                <a:spcPts val="600"/>
              </a:spcBef>
            </a:pPr>
            <a:r>
              <a:rPr lang="it-IT" sz="2700" dirty="0">
                <a:latin typeface="Sylfaen" panose="010A0502050306030303" pitchFamily="18" charset="0"/>
              </a:rPr>
              <a:t>attività svolte quotidianamente</a:t>
            </a:r>
          </a:p>
          <a:p>
            <a:pPr lvl="0" algn="just">
              <a:lnSpc>
                <a:spcPct val="80000"/>
              </a:lnSpc>
              <a:spcBef>
                <a:spcPts val="600"/>
              </a:spcBef>
            </a:pPr>
            <a:r>
              <a:rPr lang="it-IT" sz="2700" dirty="0">
                <a:latin typeface="Sylfaen" panose="010A0502050306030303" pitchFamily="18" charset="0"/>
              </a:rPr>
              <a:t>compiti assegnati</a:t>
            </a:r>
          </a:p>
          <a:p>
            <a:pPr lvl="0" algn="just">
              <a:lnSpc>
                <a:spcPct val="80000"/>
              </a:lnSpc>
              <a:spcBef>
                <a:spcPts val="600"/>
              </a:spcBef>
            </a:pPr>
            <a:r>
              <a:rPr lang="it-IT" sz="2700" dirty="0">
                <a:latin typeface="Sylfaen" panose="010A0502050306030303" pitchFamily="18" charset="0"/>
              </a:rPr>
              <a:t>valutazioni</a:t>
            </a:r>
          </a:p>
          <a:p>
            <a:pPr lvl="0" algn="just">
              <a:lnSpc>
                <a:spcPct val="80000"/>
              </a:lnSpc>
              <a:spcBef>
                <a:spcPts val="600"/>
              </a:spcBef>
            </a:pPr>
            <a:r>
              <a:rPr lang="it-IT" sz="2700" dirty="0">
                <a:latin typeface="Sylfaen" panose="010A0502050306030303" pitchFamily="18" charset="0"/>
              </a:rPr>
              <a:t>note disciplinari</a:t>
            </a:r>
          </a:p>
          <a:p>
            <a:pPr lvl="0" algn="just">
              <a:lnSpc>
                <a:spcPct val="80000"/>
              </a:lnSpc>
              <a:spcBef>
                <a:spcPts val="600"/>
              </a:spcBef>
            </a:pPr>
            <a:r>
              <a:rPr lang="it-IT" sz="2700" dirty="0">
                <a:latin typeface="Sylfaen" panose="010A0502050306030303" pitchFamily="18" charset="0"/>
              </a:rPr>
              <a:t>assenze</a:t>
            </a:r>
          </a:p>
          <a:p>
            <a:pPr lvl="0" algn="just">
              <a:lnSpc>
                <a:spcPct val="80000"/>
              </a:lnSpc>
              <a:spcBef>
                <a:spcPts val="600"/>
              </a:spcBef>
            </a:pPr>
            <a:r>
              <a:rPr lang="it-IT" sz="2700" dirty="0">
                <a:latin typeface="Sylfaen" panose="010A0502050306030303" pitchFamily="18" charset="0"/>
              </a:rPr>
              <a:t>prenotazione dei colloqui individuali</a:t>
            </a:r>
          </a:p>
          <a:p>
            <a:pPr lvl="0" algn="just">
              <a:lnSpc>
                <a:spcPct val="80000"/>
              </a:lnSpc>
              <a:spcBef>
                <a:spcPts val="600"/>
              </a:spcBef>
            </a:pPr>
            <a:r>
              <a:rPr lang="it-IT" sz="2700" dirty="0">
                <a:latin typeface="Sylfaen" panose="010A0502050306030303" pitchFamily="18" charset="0"/>
              </a:rPr>
              <a:t>documento di valutazione</a:t>
            </a:r>
          </a:p>
          <a:p>
            <a:pPr marL="0" lvl="0" indent="0">
              <a:lnSpc>
                <a:spcPct val="80000"/>
              </a:lnSpc>
              <a:spcBef>
                <a:spcPts val="600"/>
              </a:spcBef>
              <a:buNone/>
            </a:pPr>
            <a:endParaRPr lang="it-IT" sz="2700" dirty="0">
              <a:latin typeface="Sylfaen" panose="010A0502050306030303"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wipe(down)">
                                      <p:cBhvr>
                                        <p:cTn id="41" dur="580">
                                          <p:stCondLst>
                                            <p:cond delay="0"/>
                                          </p:stCondLst>
                                        </p:cTn>
                                        <p:tgtEl>
                                          <p:spTgt spid="3">
                                            <p:txEl>
                                              <p:pRg st="3" end="3"/>
                                            </p:txEl>
                                          </p:spTgt>
                                        </p:tgtEl>
                                      </p:cBhvr>
                                    </p:animEffect>
                                    <p:anim calcmode="lin" valueType="num">
                                      <p:cBhvr>
                                        <p:cTn id="4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3" end="3"/>
                                            </p:txEl>
                                          </p:spTgt>
                                        </p:tgtEl>
                                      </p:cBhvr>
                                      <p:to x="100000" y="60000"/>
                                    </p:animScale>
                                    <p:animScale>
                                      <p:cBhvr>
                                        <p:cTn id="48" dur="166" decel="50000">
                                          <p:stCondLst>
                                            <p:cond delay="676"/>
                                          </p:stCondLst>
                                        </p:cTn>
                                        <p:tgtEl>
                                          <p:spTgt spid="3">
                                            <p:txEl>
                                              <p:pRg st="3" end="3"/>
                                            </p:txEl>
                                          </p:spTgt>
                                        </p:tgtEl>
                                      </p:cBhvr>
                                      <p:to x="100000" y="100000"/>
                                    </p:animScale>
                                    <p:animScale>
                                      <p:cBhvr>
                                        <p:cTn id="49" dur="26">
                                          <p:stCondLst>
                                            <p:cond delay="1312"/>
                                          </p:stCondLst>
                                        </p:cTn>
                                        <p:tgtEl>
                                          <p:spTgt spid="3">
                                            <p:txEl>
                                              <p:pRg st="3" end="3"/>
                                            </p:txEl>
                                          </p:spTgt>
                                        </p:tgtEl>
                                      </p:cBhvr>
                                      <p:to x="100000" y="80000"/>
                                    </p:animScale>
                                    <p:animScale>
                                      <p:cBhvr>
                                        <p:cTn id="50" dur="166" decel="50000">
                                          <p:stCondLst>
                                            <p:cond delay="1338"/>
                                          </p:stCondLst>
                                        </p:cTn>
                                        <p:tgtEl>
                                          <p:spTgt spid="3">
                                            <p:txEl>
                                              <p:pRg st="3" end="3"/>
                                            </p:txEl>
                                          </p:spTgt>
                                        </p:tgtEl>
                                      </p:cBhvr>
                                      <p:to x="100000" y="100000"/>
                                    </p:animScale>
                                    <p:animScale>
                                      <p:cBhvr>
                                        <p:cTn id="51" dur="26">
                                          <p:stCondLst>
                                            <p:cond delay="1642"/>
                                          </p:stCondLst>
                                        </p:cTn>
                                        <p:tgtEl>
                                          <p:spTgt spid="3">
                                            <p:txEl>
                                              <p:pRg st="3" end="3"/>
                                            </p:txEl>
                                          </p:spTgt>
                                        </p:tgtEl>
                                      </p:cBhvr>
                                      <p:to x="100000" y="90000"/>
                                    </p:animScale>
                                    <p:animScale>
                                      <p:cBhvr>
                                        <p:cTn id="52" dur="166" decel="50000">
                                          <p:stCondLst>
                                            <p:cond delay="1668"/>
                                          </p:stCondLst>
                                        </p:cTn>
                                        <p:tgtEl>
                                          <p:spTgt spid="3">
                                            <p:txEl>
                                              <p:pRg st="3" end="3"/>
                                            </p:txEl>
                                          </p:spTgt>
                                        </p:tgtEl>
                                      </p:cBhvr>
                                      <p:to x="100000" y="100000"/>
                                    </p:animScale>
                                    <p:animScale>
                                      <p:cBhvr>
                                        <p:cTn id="53" dur="26">
                                          <p:stCondLst>
                                            <p:cond delay="1808"/>
                                          </p:stCondLst>
                                        </p:cTn>
                                        <p:tgtEl>
                                          <p:spTgt spid="3">
                                            <p:txEl>
                                              <p:pRg st="3" end="3"/>
                                            </p:txEl>
                                          </p:spTgt>
                                        </p:tgtEl>
                                      </p:cBhvr>
                                      <p:to x="100000" y="95000"/>
                                    </p:animScale>
                                    <p:animScale>
                                      <p:cBhvr>
                                        <p:cTn id="54" dur="166" decel="50000">
                                          <p:stCondLst>
                                            <p:cond delay="1834"/>
                                          </p:stCondLst>
                                        </p:cTn>
                                        <p:tgtEl>
                                          <p:spTgt spid="3">
                                            <p:txEl>
                                              <p:pRg st="3" end="3"/>
                                            </p:txEl>
                                          </p:spTgt>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wipe(down)">
                                      <p:cBhvr>
                                        <p:cTn id="57" dur="580">
                                          <p:stCondLst>
                                            <p:cond delay="0"/>
                                          </p:stCondLst>
                                        </p:cTn>
                                        <p:tgtEl>
                                          <p:spTgt spid="3">
                                            <p:txEl>
                                              <p:pRg st="5" end="5"/>
                                            </p:txEl>
                                          </p:spTgt>
                                        </p:tgtEl>
                                      </p:cBhvr>
                                    </p:animEffect>
                                    <p:anim calcmode="lin" valueType="num">
                                      <p:cBhvr>
                                        <p:cTn id="5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5" end="5"/>
                                            </p:txEl>
                                          </p:spTgt>
                                        </p:tgtEl>
                                      </p:cBhvr>
                                      <p:to x="100000" y="60000"/>
                                    </p:animScale>
                                    <p:animScale>
                                      <p:cBhvr>
                                        <p:cTn id="64" dur="166" decel="50000">
                                          <p:stCondLst>
                                            <p:cond delay="676"/>
                                          </p:stCondLst>
                                        </p:cTn>
                                        <p:tgtEl>
                                          <p:spTgt spid="3">
                                            <p:txEl>
                                              <p:pRg st="5" end="5"/>
                                            </p:txEl>
                                          </p:spTgt>
                                        </p:tgtEl>
                                      </p:cBhvr>
                                      <p:to x="100000" y="100000"/>
                                    </p:animScale>
                                    <p:animScale>
                                      <p:cBhvr>
                                        <p:cTn id="65" dur="26">
                                          <p:stCondLst>
                                            <p:cond delay="1312"/>
                                          </p:stCondLst>
                                        </p:cTn>
                                        <p:tgtEl>
                                          <p:spTgt spid="3">
                                            <p:txEl>
                                              <p:pRg st="5" end="5"/>
                                            </p:txEl>
                                          </p:spTgt>
                                        </p:tgtEl>
                                      </p:cBhvr>
                                      <p:to x="100000" y="80000"/>
                                    </p:animScale>
                                    <p:animScale>
                                      <p:cBhvr>
                                        <p:cTn id="66" dur="166" decel="50000">
                                          <p:stCondLst>
                                            <p:cond delay="1338"/>
                                          </p:stCondLst>
                                        </p:cTn>
                                        <p:tgtEl>
                                          <p:spTgt spid="3">
                                            <p:txEl>
                                              <p:pRg st="5" end="5"/>
                                            </p:txEl>
                                          </p:spTgt>
                                        </p:tgtEl>
                                      </p:cBhvr>
                                      <p:to x="100000" y="100000"/>
                                    </p:animScale>
                                    <p:animScale>
                                      <p:cBhvr>
                                        <p:cTn id="67" dur="26">
                                          <p:stCondLst>
                                            <p:cond delay="1642"/>
                                          </p:stCondLst>
                                        </p:cTn>
                                        <p:tgtEl>
                                          <p:spTgt spid="3">
                                            <p:txEl>
                                              <p:pRg st="5" end="5"/>
                                            </p:txEl>
                                          </p:spTgt>
                                        </p:tgtEl>
                                      </p:cBhvr>
                                      <p:to x="100000" y="90000"/>
                                    </p:animScale>
                                    <p:animScale>
                                      <p:cBhvr>
                                        <p:cTn id="68" dur="166" decel="50000">
                                          <p:stCondLst>
                                            <p:cond delay="1668"/>
                                          </p:stCondLst>
                                        </p:cTn>
                                        <p:tgtEl>
                                          <p:spTgt spid="3">
                                            <p:txEl>
                                              <p:pRg st="5" end="5"/>
                                            </p:txEl>
                                          </p:spTgt>
                                        </p:tgtEl>
                                      </p:cBhvr>
                                      <p:to x="100000" y="100000"/>
                                    </p:animScale>
                                    <p:animScale>
                                      <p:cBhvr>
                                        <p:cTn id="69" dur="26">
                                          <p:stCondLst>
                                            <p:cond delay="1808"/>
                                          </p:stCondLst>
                                        </p:cTn>
                                        <p:tgtEl>
                                          <p:spTgt spid="3">
                                            <p:txEl>
                                              <p:pRg st="5" end="5"/>
                                            </p:txEl>
                                          </p:spTgt>
                                        </p:tgtEl>
                                      </p:cBhvr>
                                      <p:to x="100000" y="95000"/>
                                    </p:animScale>
                                    <p:animScale>
                                      <p:cBhvr>
                                        <p:cTn id="70" dur="166" decel="50000">
                                          <p:stCondLst>
                                            <p:cond delay="1834"/>
                                          </p:stCondLst>
                                        </p:cTn>
                                        <p:tgtEl>
                                          <p:spTgt spid="3">
                                            <p:txEl>
                                              <p:pRg st="5" end="5"/>
                                            </p:txEl>
                                          </p:spTgt>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animEffect transition="in" filter="wipe(down)">
                                      <p:cBhvr>
                                        <p:cTn id="73" dur="580">
                                          <p:stCondLst>
                                            <p:cond delay="0"/>
                                          </p:stCondLst>
                                        </p:cTn>
                                        <p:tgtEl>
                                          <p:spTgt spid="3">
                                            <p:txEl>
                                              <p:pRg st="6" end="6"/>
                                            </p:txEl>
                                          </p:spTgt>
                                        </p:tgtEl>
                                      </p:cBhvr>
                                    </p:animEffect>
                                    <p:anim calcmode="lin" valueType="num">
                                      <p:cBhvr>
                                        <p:cTn id="7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3">
                                            <p:txEl>
                                              <p:pRg st="6" end="6"/>
                                            </p:txEl>
                                          </p:spTgt>
                                        </p:tgtEl>
                                      </p:cBhvr>
                                      <p:to x="100000" y="60000"/>
                                    </p:animScale>
                                    <p:animScale>
                                      <p:cBhvr>
                                        <p:cTn id="80" dur="166" decel="50000">
                                          <p:stCondLst>
                                            <p:cond delay="676"/>
                                          </p:stCondLst>
                                        </p:cTn>
                                        <p:tgtEl>
                                          <p:spTgt spid="3">
                                            <p:txEl>
                                              <p:pRg st="6" end="6"/>
                                            </p:txEl>
                                          </p:spTgt>
                                        </p:tgtEl>
                                      </p:cBhvr>
                                      <p:to x="100000" y="100000"/>
                                    </p:animScale>
                                    <p:animScale>
                                      <p:cBhvr>
                                        <p:cTn id="81" dur="26">
                                          <p:stCondLst>
                                            <p:cond delay="1312"/>
                                          </p:stCondLst>
                                        </p:cTn>
                                        <p:tgtEl>
                                          <p:spTgt spid="3">
                                            <p:txEl>
                                              <p:pRg st="6" end="6"/>
                                            </p:txEl>
                                          </p:spTgt>
                                        </p:tgtEl>
                                      </p:cBhvr>
                                      <p:to x="100000" y="80000"/>
                                    </p:animScale>
                                    <p:animScale>
                                      <p:cBhvr>
                                        <p:cTn id="82" dur="166" decel="50000">
                                          <p:stCondLst>
                                            <p:cond delay="1338"/>
                                          </p:stCondLst>
                                        </p:cTn>
                                        <p:tgtEl>
                                          <p:spTgt spid="3">
                                            <p:txEl>
                                              <p:pRg st="6" end="6"/>
                                            </p:txEl>
                                          </p:spTgt>
                                        </p:tgtEl>
                                      </p:cBhvr>
                                      <p:to x="100000" y="100000"/>
                                    </p:animScale>
                                    <p:animScale>
                                      <p:cBhvr>
                                        <p:cTn id="83" dur="26">
                                          <p:stCondLst>
                                            <p:cond delay="1642"/>
                                          </p:stCondLst>
                                        </p:cTn>
                                        <p:tgtEl>
                                          <p:spTgt spid="3">
                                            <p:txEl>
                                              <p:pRg st="6" end="6"/>
                                            </p:txEl>
                                          </p:spTgt>
                                        </p:tgtEl>
                                      </p:cBhvr>
                                      <p:to x="100000" y="90000"/>
                                    </p:animScale>
                                    <p:animScale>
                                      <p:cBhvr>
                                        <p:cTn id="84" dur="166" decel="50000">
                                          <p:stCondLst>
                                            <p:cond delay="1668"/>
                                          </p:stCondLst>
                                        </p:cTn>
                                        <p:tgtEl>
                                          <p:spTgt spid="3">
                                            <p:txEl>
                                              <p:pRg st="6" end="6"/>
                                            </p:txEl>
                                          </p:spTgt>
                                        </p:tgtEl>
                                      </p:cBhvr>
                                      <p:to x="100000" y="100000"/>
                                    </p:animScale>
                                    <p:animScale>
                                      <p:cBhvr>
                                        <p:cTn id="85" dur="26">
                                          <p:stCondLst>
                                            <p:cond delay="1808"/>
                                          </p:stCondLst>
                                        </p:cTn>
                                        <p:tgtEl>
                                          <p:spTgt spid="3">
                                            <p:txEl>
                                              <p:pRg st="6" end="6"/>
                                            </p:txEl>
                                          </p:spTgt>
                                        </p:tgtEl>
                                      </p:cBhvr>
                                      <p:to x="100000" y="95000"/>
                                    </p:animScale>
                                    <p:animScale>
                                      <p:cBhvr>
                                        <p:cTn id="86" dur="166" decel="50000">
                                          <p:stCondLst>
                                            <p:cond delay="1834"/>
                                          </p:stCondLst>
                                        </p:cTn>
                                        <p:tgtEl>
                                          <p:spTgt spid="3">
                                            <p:txEl>
                                              <p:pRg st="6" end="6"/>
                                            </p:txEl>
                                          </p:spTgt>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3">
                                            <p:txEl>
                                              <p:pRg st="7" end="7"/>
                                            </p:txEl>
                                          </p:spTgt>
                                        </p:tgtEl>
                                        <p:attrNameLst>
                                          <p:attrName>style.visibility</p:attrName>
                                        </p:attrNameLst>
                                      </p:cBhvr>
                                      <p:to>
                                        <p:strVal val="visible"/>
                                      </p:to>
                                    </p:set>
                                    <p:animEffect transition="in" filter="wipe(down)">
                                      <p:cBhvr>
                                        <p:cTn id="89" dur="580">
                                          <p:stCondLst>
                                            <p:cond delay="0"/>
                                          </p:stCondLst>
                                        </p:cTn>
                                        <p:tgtEl>
                                          <p:spTgt spid="3">
                                            <p:txEl>
                                              <p:pRg st="7" end="7"/>
                                            </p:txEl>
                                          </p:spTgt>
                                        </p:tgtEl>
                                      </p:cBhvr>
                                    </p:animEffect>
                                    <p:anim calcmode="lin" valueType="num">
                                      <p:cBhvr>
                                        <p:cTn id="9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95" dur="26">
                                          <p:stCondLst>
                                            <p:cond delay="650"/>
                                          </p:stCondLst>
                                        </p:cTn>
                                        <p:tgtEl>
                                          <p:spTgt spid="3">
                                            <p:txEl>
                                              <p:pRg st="7" end="7"/>
                                            </p:txEl>
                                          </p:spTgt>
                                        </p:tgtEl>
                                      </p:cBhvr>
                                      <p:to x="100000" y="60000"/>
                                    </p:animScale>
                                    <p:animScale>
                                      <p:cBhvr>
                                        <p:cTn id="96" dur="166" decel="50000">
                                          <p:stCondLst>
                                            <p:cond delay="676"/>
                                          </p:stCondLst>
                                        </p:cTn>
                                        <p:tgtEl>
                                          <p:spTgt spid="3">
                                            <p:txEl>
                                              <p:pRg st="7" end="7"/>
                                            </p:txEl>
                                          </p:spTgt>
                                        </p:tgtEl>
                                      </p:cBhvr>
                                      <p:to x="100000" y="100000"/>
                                    </p:animScale>
                                    <p:animScale>
                                      <p:cBhvr>
                                        <p:cTn id="97" dur="26">
                                          <p:stCondLst>
                                            <p:cond delay="1312"/>
                                          </p:stCondLst>
                                        </p:cTn>
                                        <p:tgtEl>
                                          <p:spTgt spid="3">
                                            <p:txEl>
                                              <p:pRg st="7" end="7"/>
                                            </p:txEl>
                                          </p:spTgt>
                                        </p:tgtEl>
                                      </p:cBhvr>
                                      <p:to x="100000" y="80000"/>
                                    </p:animScale>
                                    <p:animScale>
                                      <p:cBhvr>
                                        <p:cTn id="98" dur="166" decel="50000">
                                          <p:stCondLst>
                                            <p:cond delay="1338"/>
                                          </p:stCondLst>
                                        </p:cTn>
                                        <p:tgtEl>
                                          <p:spTgt spid="3">
                                            <p:txEl>
                                              <p:pRg st="7" end="7"/>
                                            </p:txEl>
                                          </p:spTgt>
                                        </p:tgtEl>
                                      </p:cBhvr>
                                      <p:to x="100000" y="100000"/>
                                    </p:animScale>
                                    <p:animScale>
                                      <p:cBhvr>
                                        <p:cTn id="99" dur="26">
                                          <p:stCondLst>
                                            <p:cond delay="1642"/>
                                          </p:stCondLst>
                                        </p:cTn>
                                        <p:tgtEl>
                                          <p:spTgt spid="3">
                                            <p:txEl>
                                              <p:pRg st="7" end="7"/>
                                            </p:txEl>
                                          </p:spTgt>
                                        </p:tgtEl>
                                      </p:cBhvr>
                                      <p:to x="100000" y="90000"/>
                                    </p:animScale>
                                    <p:animScale>
                                      <p:cBhvr>
                                        <p:cTn id="100" dur="166" decel="50000">
                                          <p:stCondLst>
                                            <p:cond delay="1668"/>
                                          </p:stCondLst>
                                        </p:cTn>
                                        <p:tgtEl>
                                          <p:spTgt spid="3">
                                            <p:txEl>
                                              <p:pRg st="7" end="7"/>
                                            </p:txEl>
                                          </p:spTgt>
                                        </p:tgtEl>
                                      </p:cBhvr>
                                      <p:to x="100000" y="100000"/>
                                    </p:animScale>
                                    <p:animScale>
                                      <p:cBhvr>
                                        <p:cTn id="101" dur="26">
                                          <p:stCondLst>
                                            <p:cond delay="1808"/>
                                          </p:stCondLst>
                                        </p:cTn>
                                        <p:tgtEl>
                                          <p:spTgt spid="3">
                                            <p:txEl>
                                              <p:pRg st="7" end="7"/>
                                            </p:txEl>
                                          </p:spTgt>
                                        </p:tgtEl>
                                      </p:cBhvr>
                                      <p:to x="100000" y="95000"/>
                                    </p:animScale>
                                    <p:animScale>
                                      <p:cBhvr>
                                        <p:cTn id="102" dur="166" decel="50000">
                                          <p:stCondLst>
                                            <p:cond delay="1834"/>
                                          </p:stCondLst>
                                        </p:cTn>
                                        <p:tgtEl>
                                          <p:spTgt spid="3">
                                            <p:txEl>
                                              <p:pRg st="7" end="7"/>
                                            </p:txEl>
                                          </p:spTgt>
                                        </p:tgtEl>
                                      </p:cBhvr>
                                      <p:to x="100000" y="100000"/>
                                    </p:animScale>
                                  </p:childTnLst>
                                </p:cTn>
                              </p:par>
                              <p:par>
                                <p:cTn id="103" presetID="26" presetClass="entr" presetSubtype="0" fill="hold" grpId="0" nodeType="withEffect">
                                  <p:stCondLst>
                                    <p:cond delay="0"/>
                                  </p:stCondLst>
                                  <p:childTnLst>
                                    <p:set>
                                      <p:cBhvr>
                                        <p:cTn id="104" dur="1" fill="hold">
                                          <p:stCondLst>
                                            <p:cond delay="0"/>
                                          </p:stCondLst>
                                        </p:cTn>
                                        <p:tgtEl>
                                          <p:spTgt spid="3">
                                            <p:txEl>
                                              <p:pRg st="8" end="8"/>
                                            </p:txEl>
                                          </p:spTgt>
                                        </p:tgtEl>
                                        <p:attrNameLst>
                                          <p:attrName>style.visibility</p:attrName>
                                        </p:attrNameLst>
                                      </p:cBhvr>
                                      <p:to>
                                        <p:strVal val="visible"/>
                                      </p:to>
                                    </p:set>
                                    <p:animEffect transition="in" filter="wipe(down)">
                                      <p:cBhvr>
                                        <p:cTn id="105" dur="580">
                                          <p:stCondLst>
                                            <p:cond delay="0"/>
                                          </p:stCondLst>
                                        </p:cTn>
                                        <p:tgtEl>
                                          <p:spTgt spid="3">
                                            <p:txEl>
                                              <p:pRg st="8" end="8"/>
                                            </p:txEl>
                                          </p:spTgt>
                                        </p:tgtEl>
                                      </p:cBhvr>
                                    </p:animEffect>
                                    <p:anim calcmode="lin" valueType="num">
                                      <p:cBhvr>
                                        <p:cTn id="10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11" dur="26">
                                          <p:stCondLst>
                                            <p:cond delay="650"/>
                                          </p:stCondLst>
                                        </p:cTn>
                                        <p:tgtEl>
                                          <p:spTgt spid="3">
                                            <p:txEl>
                                              <p:pRg st="8" end="8"/>
                                            </p:txEl>
                                          </p:spTgt>
                                        </p:tgtEl>
                                      </p:cBhvr>
                                      <p:to x="100000" y="60000"/>
                                    </p:animScale>
                                    <p:animScale>
                                      <p:cBhvr>
                                        <p:cTn id="112" dur="166" decel="50000">
                                          <p:stCondLst>
                                            <p:cond delay="676"/>
                                          </p:stCondLst>
                                        </p:cTn>
                                        <p:tgtEl>
                                          <p:spTgt spid="3">
                                            <p:txEl>
                                              <p:pRg st="8" end="8"/>
                                            </p:txEl>
                                          </p:spTgt>
                                        </p:tgtEl>
                                      </p:cBhvr>
                                      <p:to x="100000" y="100000"/>
                                    </p:animScale>
                                    <p:animScale>
                                      <p:cBhvr>
                                        <p:cTn id="113" dur="26">
                                          <p:stCondLst>
                                            <p:cond delay="1312"/>
                                          </p:stCondLst>
                                        </p:cTn>
                                        <p:tgtEl>
                                          <p:spTgt spid="3">
                                            <p:txEl>
                                              <p:pRg st="8" end="8"/>
                                            </p:txEl>
                                          </p:spTgt>
                                        </p:tgtEl>
                                      </p:cBhvr>
                                      <p:to x="100000" y="80000"/>
                                    </p:animScale>
                                    <p:animScale>
                                      <p:cBhvr>
                                        <p:cTn id="114" dur="166" decel="50000">
                                          <p:stCondLst>
                                            <p:cond delay="1338"/>
                                          </p:stCondLst>
                                        </p:cTn>
                                        <p:tgtEl>
                                          <p:spTgt spid="3">
                                            <p:txEl>
                                              <p:pRg st="8" end="8"/>
                                            </p:txEl>
                                          </p:spTgt>
                                        </p:tgtEl>
                                      </p:cBhvr>
                                      <p:to x="100000" y="100000"/>
                                    </p:animScale>
                                    <p:animScale>
                                      <p:cBhvr>
                                        <p:cTn id="115" dur="26">
                                          <p:stCondLst>
                                            <p:cond delay="1642"/>
                                          </p:stCondLst>
                                        </p:cTn>
                                        <p:tgtEl>
                                          <p:spTgt spid="3">
                                            <p:txEl>
                                              <p:pRg st="8" end="8"/>
                                            </p:txEl>
                                          </p:spTgt>
                                        </p:tgtEl>
                                      </p:cBhvr>
                                      <p:to x="100000" y="90000"/>
                                    </p:animScale>
                                    <p:animScale>
                                      <p:cBhvr>
                                        <p:cTn id="116" dur="166" decel="50000">
                                          <p:stCondLst>
                                            <p:cond delay="1668"/>
                                          </p:stCondLst>
                                        </p:cTn>
                                        <p:tgtEl>
                                          <p:spTgt spid="3">
                                            <p:txEl>
                                              <p:pRg st="8" end="8"/>
                                            </p:txEl>
                                          </p:spTgt>
                                        </p:tgtEl>
                                      </p:cBhvr>
                                      <p:to x="100000" y="100000"/>
                                    </p:animScale>
                                    <p:animScale>
                                      <p:cBhvr>
                                        <p:cTn id="117" dur="26">
                                          <p:stCondLst>
                                            <p:cond delay="1808"/>
                                          </p:stCondLst>
                                        </p:cTn>
                                        <p:tgtEl>
                                          <p:spTgt spid="3">
                                            <p:txEl>
                                              <p:pRg st="8" end="8"/>
                                            </p:txEl>
                                          </p:spTgt>
                                        </p:tgtEl>
                                      </p:cBhvr>
                                      <p:to x="100000" y="95000"/>
                                    </p:animScale>
                                    <p:animScale>
                                      <p:cBhvr>
                                        <p:cTn id="118" dur="166" decel="50000">
                                          <p:stCondLst>
                                            <p:cond delay="1834"/>
                                          </p:stCondLst>
                                        </p:cTn>
                                        <p:tgtEl>
                                          <p:spTgt spid="3">
                                            <p:txEl>
                                              <p:pRg st="8" end="8"/>
                                            </p:txEl>
                                          </p:spTgt>
                                        </p:tgtEl>
                                      </p:cBhvr>
                                      <p:to x="100000" y="100000"/>
                                    </p:animScale>
                                  </p:childTnLst>
                                </p:cTn>
                              </p:par>
                              <p:par>
                                <p:cTn id="119" presetID="26" presetClass="entr" presetSubtype="0" fill="hold" grpId="0" nodeType="withEffect">
                                  <p:stCondLst>
                                    <p:cond delay="0"/>
                                  </p:stCondLst>
                                  <p:childTnLst>
                                    <p:set>
                                      <p:cBhvr>
                                        <p:cTn id="120" dur="1" fill="hold">
                                          <p:stCondLst>
                                            <p:cond delay="0"/>
                                          </p:stCondLst>
                                        </p:cTn>
                                        <p:tgtEl>
                                          <p:spTgt spid="3">
                                            <p:txEl>
                                              <p:pRg st="9" end="9"/>
                                            </p:txEl>
                                          </p:spTgt>
                                        </p:tgtEl>
                                        <p:attrNameLst>
                                          <p:attrName>style.visibility</p:attrName>
                                        </p:attrNameLst>
                                      </p:cBhvr>
                                      <p:to>
                                        <p:strVal val="visible"/>
                                      </p:to>
                                    </p:set>
                                    <p:animEffect transition="in" filter="wipe(down)">
                                      <p:cBhvr>
                                        <p:cTn id="121" dur="580">
                                          <p:stCondLst>
                                            <p:cond delay="0"/>
                                          </p:stCondLst>
                                        </p:cTn>
                                        <p:tgtEl>
                                          <p:spTgt spid="3">
                                            <p:txEl>
                                              <p:pRg st="9" end="9"/>
                                            </p:txEl>
                                          </p:spTgt>
                                        </p:tgtEl>
                                      </p:cBhvr>
                                    </p:animEffect>
                                    <p:anim calcmode="lin" valueType="num">
                                      <p:cBhvr>
                                        <p:cTn id="122"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27" dur="26">
                                          <p:stCondLst>
                                            <p:cond delay="650"/>
                                          </p:stCondLst>
                                        </p:cTn>
                                        <p:tgtEl>
                                          <p:spTgt spid="3">
                                            <p:txEl>
                                              <p:pRg st="9" end="9"/>
                                            </p:txEl>
                                          </p:spTgt>
                                        </p:tgtEl>
                                      </p:cBhvr>
                                      <p:to x="100000" y="60000"/>
                                    </p:animScale>
                                    <p:animScale>
                                      <p:cBhvr>
                                        <p:cTn id="128" dur="166" decel="50000">
                                          <p:stCondLst>
                                            <p:cond delay="676"/>
                                          </p:stCondLst>
                                        </p:cTn>
                                        <p:tgtEl>
                                          <p:spTgt spid="3">
                                            <p:txEl>
                                              <p:pRg st="9" end="9"/>
                                            </p:txEl>
                                          </p:spTgt>
                                        </p:tgtEl>
                                      </p:cBhvr>
                                      <p:to x="100000" y="100000"/>
                                    </p:animScale>
                                    <p:animScale>
                                      <p:cBhvr>
                                        <p:cTn id="129" dur="26">
                                          <p:stCondLst>
                                            <p:cond delay="1312"/>
                                          </p:stCondLst>
                                        </p:cTn>
                                        <p:tgtEl>
                                          <p:spTgt spid="3">
                                            <p:txEl>
                                              <p:pRg st="9" end="9"/>
                                            </p:txEl>
                                          </p:spTgt>
                                        </p:tgtEl>
                                      </p:cBhvr>
                                      <p:to x="100000" y="80000"/>
                                    </p:animScale>
                                    <p:animScale>
                                      <p:cBhvr>
                                        <p:cTn id="130" dur="166" decel="50000">
                                          <p:stCondLst>
                                            <p:cond delay="1338"/>
                                          </p:stCondLst>
                                        </p:cTn>
                                        <p:tgtEl>
                                          <p:spTgt spid="3">
                                            <p:txEl>
                                              <p:pRg st="9" end="9"/>
                                            </p:txEl>
                                          </p:spTgt>
                                        </p:tgtEl>
                                      </p:cBhvr>
                                      <p:to x="100000" y="100000"/>
                                    </p:animScale>
                                    <p:animScale>
                                      <p:cBhvr>
                                        <p:cTn id="131" dur="26">
                                          <p:stCondLst>
                                            <p:cond delay="1642"/>
                                          </p:stCondLst>
                                        </p:cTn>
                                        <p:tgtEl>
                                          <p:spTgt spid="3">
                                            <p:txEl>
                                              <p:pRg st="9" end="9"/>
                                            </p:txEl>
                                          </p:spTgt>
                                        </p:tgtEl>
                                      </p:cBhvr>
                                      <p:to x="100000" y="90000"/>
                                    </p:animScale>
                                    <p:animScale>
                                      <p:cBhvr>
                                        <p:cTn id="132" dur="166" decel="50000">
                                          <p:stCondLst>
                                            <p:cond delay="1668"/>
                                          </p:stCondLst>
                                        </p:cTn>
                                        <p:tgtEl>
                                          <p:spTgt spid="3">
                                            <p:txEl>
                                              <p:pRg st="9" end="9"/>
                                            </p:txEl>
                                          </p:spTgt>
                                        </p:tgtEl>
                                      </p:cBhvr>
                                      <p:to x="100000" y="100000"/>
                                    </p:animScale>
                                    <p:animScale>
                                      <p:cBhvr>
                                        <p:cTn id="133" dur="26">
                                          <p:stCondLst>
                                            <p:cond delay="1808"/>
                                          </p:stCondLst>
                                        </p:cTn>
                                        <p:tgtEl>
                                          <p:spTgt spid="3">
                                            <p:txEl>
                                              <p:pRg st="9" end="9"/>
                                            </p:txEl>
                                          </p:spTgt>
                                        </p:tgtEl>
                                      </p:cBhvr>
                                      <p:to x="100000" y="95000"/>
                                    </p:animScale>
                                    <p:animScale>
                                      <p:cBhvr>
                                        <p:cTn id="134" dur="166" decel="50000">
                                          <p:stCondLst>
                                            <p:cond delay="1834"/>
                                          </p:stCondLst>
                                        </p:cTn>
                                        <p:tgtEl>
                                          <p:spTgt spid="3">
                                            <p:txEl>
                                              <p:pRg st="9" end="9"/>
                                            </p:txEl>
                                          </p:spTgt>
                                        </p:tgtEl>
                                      </p:cBhvr>
                                      <p:to x="100000" y="100000"/>
                                    </p:animScale>
                                  </p:childTnLst>
                                </p:cTn>
                              </p:par>
                              <p:par>
                                <p:cTn id="135" presetID="26" presetClass="entr" presetSubtype="0" fill="hold" grpId="0" nodeType="withEffect">
                                  <p:stCondLst>
                                    <p:cond delay="0"/>
                                  </p:stCondLst>
                                  <p:childTnLst>
                                    <p:set>
                                      <p:cBhvr>
                                        <p:cTn id="136" dur="1" fill="hold">
                                          <p:stCondLst>
                                            <p:cond delay="0"/>
                                          </p:stCondLst>
                                        </p:cTn>
                                        <p:tgtEl>
                                          <p:spTgt spid="3">
                                            <p:txEl>
                                              <p:pRg st="10" end="10"/>
                                            </p:txEl>
                                          </p:spTgt>
                                        </p:tgtEl>
                                        <p:attrNameLst>
                                          <p:attrName>style.visibility</p:attrName>
                                        </p:attrNameLst>
                                      </p:cBhvr>
                                      <p:to>
                                        <p:strVal val="visible"/>
                                      </p:to>
                                    </p:set>
                                    <p:animEffect transition="in" filter="wipe(down)">
                                      <p:cBhvr>
                                        <p:cTn id="137" dur="580">
                                          <p:stCondLst>
                                            <p:cond delay="0"/>
                                          </p:stCondLst>
                                        </p:cTn>
                                        <p:tgtEl>
                                          <p:spTgt spid="3">
                                            <p:txEl>
                                              <p:pRg st="10" end="10"/>
                                            </p:txEl>
                                          </p:spTgt>
                                        </p:tgtEl>
                                      </p:cBhvr>
                                    </p:animEffect>
                                    <p:anim calcmode="lin" valueType="num">
                                      <p:cBhvr>
                                        <p:cTn id="138"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39"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40"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41"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42"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43" dur="26">
                                          <p:stCondLst>
                                            <p:cond delay="650"/>
                                          </p:stCondLst>
                                        </p:cTn>
                                        <p:tgtEl>
                                          <p:spTgt spid="3">
                                            <p:txEl>
                                              <p:pRg st="10" end="10"/>
                                            </p:txEl>
                                          </p:spTgt>
                                        </p:tgtEl>
                                      </p:cBhvr>
                                      <p:to x="100000" y="60000"/>
                                    </p:animScale>
                                    <p:animScale>
                                      <p:cBhvr>
                                        <p:cTn id="144" dur="166" decel="50000">
                                          <p:stCondLst>
                                            <p:cond delay="676"/>
                                          </p:stCondLst>
                                        </p:cTn>
                                        <p:tgtEl>
                                          <p:spTgt spid="3">
                                            <p:txEl>
                                              <p:pRg st="10" end="10"/>
                                            </p:txEl>
                                          </p:spTgt>
                                        </p:tgtEl>
                                      </p:cBhvr>
                                      <p:to x="100000" y="100000"/>
                                    </p:animScale>
                                    <p:animScale>
                                      <p:cBhvr>
                                        <p:cTn id="145" dur="26">
                                          <p:stCondLst>
                                            <p:cond delay="1312"/>
                                          </p:stCondLst>
                                        </p:cTn>
                                        <p:tgtEl>
                                          <p:spTgt spid="3">
                                            <p:txEl>
                                              <p:pRg st="10" end="10"/>
                                            </p:txEl>
                                          </p:spTgt>
                                        </p:tgtEl>
                                      </p:cBhvr>
                                      <p:to x="100000" y="80000"/>
                                    </p:animScale>
                                    <p:animScale>
                                      <p:cBhvr>
                                        <p:cTn id="146" dur="166" decel="50000">
                                          <p:stCondLst>
                                            <p:cond delay="1338"/>
                                          </p:stCondLst>
                                        </p:cTn>
                                        <p:tgtEl>
                                          <p:spTgt spid="3">
                                            <p:txEl>
                                              <p:pRg st="10" end="10"/>
                                            </p:txEl>
                                          </p:spTgt>
                                        </p:tgtEl>
                                      </p:cBhvr>
                                      <p:to x="100000" y="100000"/>
                                    </p:animScale>
                                    <p:animScale>
                                      <p:cBhvr>
                                        <p:cTn id="147" dur="26">
                                          <p:stCondLst>
                                            <p:cond delay="1642"/>
                                          </p:stCondLst>
                                        </p:cTn>
                                        <p:tgtEl>
                                          <p:spTgt spid="3">
                                            <p:txEl>
                                              <p:pRg st="10" end="10"/>
                                            </p:txEl>
                                          </p:spTgt>
                                        </p:tgtEl>
                                      </p:cBhvr>
                                      <p:to x="100000" y="90000"/>
                                    </p:animScale>
                                    <p:animScale>
                                      <p:cBhvr>
                                        <p:cTn id="148" dur="166" decel="50000">
                                          <p:stCondLst>
                                            <p:cond delay="1668"/>
                                          </p:stCondLst>
                                        </p:cTn>
                                        <p:tgtEl>
                                          <p:spTgt spid="3">
                                            <p:txEl>
                                              <p:pRg st="10" end="10"/>
                                            </p:txEl>
                                          </p:spTgt>
                                        </p:tgtEl>
                                      </p:cBhvr>
                                      <p:to x="100000" y="100000"/>
                                    </p:animScale>
                                    <p:animScale>
                                      <p:cBhvr>
                                        <p:cTn id="149" dur="26">
                                          <p:stCondLst>
                                            <p:cond delay="1808"/>
                                          </p:stCondLst>
                                        </p:cTn>
                                        <p:tgtEl>
                                          <p:spTgt spid="3">
                                            <p:txEl>
                                              <p:pRg st="10" end="10"/>
                                            </p:txEl>
                                          </p:spTgt>
                                        </p:tgtEl>
                                      </p:cBhvr>
                                      <p:to x="100000" y="95000"/>
                                    </p:animScale>
                                    <p:animScale>
                                      <p:cBhvr>
                                        <p:cTn id="150" dur="166" decel="50000">
                                          <p:stCondLst>
                                            <p:cond delay="1834"/>
                                          </p:stCondLst>
                                        </p:cTn>
                                        <p:tgtEl>
                                          <p:spTgt spid="3">
                                            <p:txEl>
                                              <p:pRg st="10" end="10"/>
                                            </p:txEl>
                                          </p:spTgt>
                                        </p:tgtEl>
                                      </p:cBhvr>
                                      <p:to x="100000" y="100000"/>
                                    </p:animScale>
                                  </p:childTnLst>
                                </p:cTn>
                              </p:par>
                              <p:par>
                                <p:cTn id="151" presetID="26" presetClass="entr" presetSubtype="0" fill="hold" grpId="0" nodeType="withEffect">
                                  <p:stCondLst>
                                    <p:cond delay="0"/>
                                  </p:stCondLst>
                                  <p:childTnLst>
                                    <p:set>
                                      <p:cBhvr>
                                        <p:cTn id="152" dur="1" fill="hold">
                                          <p:stCondLst>
                                            <p:cond delay="0"/>
                                          </p:stCondLst>
                                        </p:cTn>
                                        <p:tgtEl>
                                          <p:spTgt spid="3">
                                            <p:txEl>
                                              <p:pRg st="11" end="11"/>
                                            </p:txEl>
                                          </p:spTgt>
                                        </p:tgtEl>
                                        <p:attrNameLst>
                                          <p:attrName>style.visibility</p:attrName>
                                        </p:attrNameLst>
                                      </p:cBhvr>
                                      <p:to>
                                        <p:strVal val="visible"/>
                                      </p:to>
                                    </p:set>
                                    <p:animEffect transition="in" filter="wipe(down)">
                                      <p:cBhvr>
                                        <p:cTn id="153" dur="580">
                                          <p:stCondLst>
                                            <p:cond delay="0"/>
                                          </p:stCondLst>
                                        </p:cTn>
                                        <p:tgtEl>
                                          <p:spTgt spid="3">
                                            <p:txEl>
                                              <p:pRg st="11" end="11"/>
                                            </p:txEl>
                                          </p:spTgt>
                                        </p:tgtEl>
                                      </p:cBhvr>
                                    </p:animEffect>
                                    <p:anim calcmode="lin" valueType="num">
                                      <p:cBhvr>
                                        <p:cTn id="154"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155"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156"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157"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158"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159" dur="26">
                                          <p:stCondLst>
                                            <p:cond delay="650"/>
                                          </p:stCondLst>
                                        </p:cTn>
                                        <p:tgtEl>
                                          <p:spTgt spid="3">
                                            <p:txEl>
                                              <p:pRg st="11" end="11"/>
                                            </p:txEl>
                                          </p:spTgt>
                                        </p:tgtEl>
                                      </p:cBhvr>
                                      <p:to x="100000" y="60000"/>
                                    </p:animScale>
                                    <p:animScale>
                                      <p:cBhvr>
                                        <p:cTn id="160" dur="166" decel="50000">
                                          <p:stCondLst>
                                            <p:cond delay="676"/>
                                          </p:stCondLst>
                                        </p:cTn>
                                        <p:tgtEl>
                                          <p:spTgt spid="3">
                                            <p:txEl>
                                              <p:pRg st="11" end="11"/>
                                            </p:txEl>
                                          </p:spTgt>
                                        </p:tgtEl>
                                      </p:cBhvr>
                                      <p:to x="100000" y="100000"/>
                                    </p:animScale>
                                    <p:animScale>
                                      <p:cBhvr>
                                        <p:cTn id="161" dur="26">
                                          <p:stCondLst>
                                            <p:cond delay="1312"/>
                                          </p:stCondLst>
                                        </p:cTn>
                                        <p:tgtEl>
                                          <p:spTgt spid="3">
                                            <p:txEl>
                                              <p:pRg st="11" end="11"/>
                                            </p:txEl>
                                          </p:spTgt>
                                        </p:tgtEl>
                                      </p:cBhvr>
                                      <p:to x="100000" y="80000"/>
                                    </p:animScale>
                                    <p:animScale>
                                      <p:cBhvr>
                                        <p:cTn id="162" dur="166" decel="50000">
                                          <p:stCondLst>
                                            <p:cond delay="1338"/>
                                          </p:stCondLst>
                                        </p:cTn>
                                        <p:tgtEl>
                                          <p:spTgt spid="3">
                                            <p:txEl>
                                              <p:pRg st="11" end="11"/>
                                            </p:txEl>
                                          </p:spTgt>
                                        </p:tgtEl>
                                      </p:cBhvr>
                                      <p:to x="100000" y="100000"/>
                                    </p:animScale>
                                    <p:animScale>
                                      <p:cBhvr>
                                        <p:cTn id="163" dur="26">
                                          <p:stCondLst>
                                            <p:cond delay="1642"/>
                                          </p:stCondLst>
                                        </p:cTn>
                                        <p:tgtEl>
                                          <p:spTgt spid="3">
                                            <p:txEl>
                                              <p:pRg st="11" end="11"/>
                                            </p:txEl>
                                          </p:spTgt>
                                        </p:tgtEl>
                                      </p:cBhvr>
                                      <p:to x="100000" y="90000"/>
                                    </p:animScale>
                                    <p:animScale>
                                      <p:cBhvr>
                                        <p:cTn id="164" dur="166" decel="50000">
                                          <p:stCondLst>
                                            <p:cond delay="1668"/>
                                          </p:stCondLst>
                                        </p:cTn>
                                        <p:tgtEl>
                                          <p:spTgt spid="3">
                                            <p:txEl>
                                              <p:pRg st="11" end="11"/>
                                            </p:txEl>
                                          </p:spTgt>
                                        </p:tgtEl>
                                      </p:cBhvr>
                                      <p:to x="100000" y="100000"/>
                                    </p:animScale>
                                    <p:animScale>
                                      <p:cBhvr>
                                        <p:cTn id="165" dur="26">
                                          <p:stCondLst>
                                            <p:cond delay="1808"/>
                                          </p:stCondLst>
                                        </p:cTn>
                                        <p:tgtEl>
                                          <p:spTgt spid="3">
                                            <p:txEl>
                                              <p:pRg st="11" end="11"/>
                                            </p:txEl>
                                          </p:spTgt>
                                        </p:tgtEl>
                                      </p:cBhvr>
                                      <p:to x="100000" y="95000"/>
                                    </p:animScale>
                                    <p:animScale>
                                      <p:cBhvr>
                                        <p:cTn id="166" dur="166" decel="50000">
                                          <p:stCondLst>
                                            <p:cond delay="1834"/>
                                          </p:stCondLst>
                                        </p:cTn>
                                        <p:tgtEl>
                                          <p:spTgt spid="3">
                                            <p:txEl>
                                              <p:pRg st="11" end="11"/>
                                            </p:txEl>
                                          </p:spTgt>
                                        </p:tgtEl>
                                      </p:cBhvr>
                                      <p:to x="100000" y="100000"/>
                                    </p:animScale>
                                  </p:childTnLst>
                                </p:cTn>
                              </p:par>
                              <p:par>
                                <p:cTn id="167" presetID="26" presetClass="entr" presetSubtype="0" fill="hold" grpId="0" nodeType="withEffect">
                                  <p:stCondLst>
                                    <p:cond delay="0"/>
                                  </p:stCondLst>
                                  <p:childTnLst>
                                    <p:set>
                                      <p:cBhvr>
                                        <p:cTn id="168" dur="1" fill="hold">
                                          <p:stCondLst>
                                            <p:cond delay="0"/>
                                          </p:stCondLst>
                                        </p:cTn>
                                        <p:tgtEl>
                                          <p:spTgt spid="3">
                                            <p:txEl>
                                              <p:pRg st="12" end="12"/>
                                            </p:txEl>
                                          </p:spTgt>
                                        </p:tgtEl>
                                        <p:attrNameLst>
                                          <p:attrName>style.visibility</p:attrName>
                                        </p:attrNameLst>
                                      </p:cBhvr>
                                      <p:to>
                                        <p:strVal val="visible"/>
                                      </p:to>
                                    </p:set>
                                    <p:animEffect transition="in" filter="wipe(down)">
                                      <p:cBhvr>
                                        <p:cTn id="169" dur="580">
                                          <p:stCondLst>
                                            <p:cond delay="0"/>
                                          </p:stCondLst>
                                        </p:cTn>
                                        <p:tgtEl>
                                          <p:spTgt spid="3">
                                            <p:txEl>
                                              <p:pRg st="12" end="12"/>
                                            </p:txEl>
                                          </p:spTgt>
                                        </p:tgtEl>
                                      </p:cBhvr>
                                    </p:animEffect>
                                    <p:anim calcmode="lin" valueType="num">
                                      <p:cBhvr>
                                        <p:cTn id="170" dur="1822"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3">
                                            <p:txEl>
                                              <p:pRg st="12" end="12"/>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3">
                                            <p:txEl>
                                              <p:pRg st="12" end="12"/>
                                            </p:txEl>
                                          </p:spTgt>
                                        </p:tgtEl>
                                      </p:cBhvr>
                                      <p:to x="100000" y="60000"/>
                                    </p:animScale>
                                    <p:animScale>
                                      <p:cBhvr>
                                        <p:cTn id="176" dur="166" decel="50000">
                                          <p:stCondLst>
                                            <p:cond delay="676"/>
                                          </p:stCondLst>
                                        </p:cTn>
                                        <p:tgtEl>
                                          <p:spTgt spid="3">
                                            <p:txEl>
                                              <p:pRg st="12" end="12"/>
                                            </p:txEl>
                                          </p:spTgt>
                                        </p:tgtEl>
                                      </p:cBhvr>
                                      <p:to x="100000" y="100000"/>
                                    </p:animScale>
                                    <p:animScale>
                                      <p:cBhvr>
                                        <p:cTn id="177" dur="26">
                                          <p:stCondLst>
                                            <p:cond delay="1312"/>
                                          </p:stCondLst>
                                        </p:cTn>
                                        <p:tgtEl>
                                          <p:spTgt spid="3">
                                            <p:txEl>
                                              <p:pRg st="12" end="12"/>
                                            </p:txEl>
                                          </p:spTgt>
                                        </p:tgtEl>
                                      </p:cBhvr>
                                      <p:to x="100000" y="80000"/>
                                    </p:animScale>
                                    <p:animScale>
                                      <p:cBhvr>
                                        <p:cTn id="178" dur="166" decel="50000">
                                          <p:stCondLst>
                                            <p:cond delay="1338"/>
                                          </p:stCondLst>
                                        </p:cTn>
                                        <p:tgtEl>
                                          <p:spTgt spid="3">
                                            <p:txEl>
                                              <p:pRg st="12" end="12"/>
                                            </p:txEl>
                                          </p:spTgt>
                                        </p:tgtEl>
                                      </p:cBhvr>
                                      <p:to x="100000" y="100000"/>
                                    </p:animScale>
                                    <p:animScale>
                                      <p:cBhvr>
                                        <p:cTn id="179" dur="26">
                                          <p:stCondLst>
                                            <p:cond delay="1642"/>
                                          </p:stCondLst>
                                        </p:cTn>
                                        <p:tgtEl>
                                          <p:spTgt spid="3">
                                            <p:txEl>
                                              <p:pRg st="12" end="12"/>
                                            </p:txEl>
                                          </p:spTgt>
                                        </p:tgtEl>
                                      </p:cBhvr>
                                      <p:to x="100000" y="90000"/>
                                    </p:animScale>
                                    <p:animScale>
                                      <p:cBhvr>
                                        <p:cTn id="180" dur="166" decel="50000">
                                          <p:stCondLst>
                                            <p:cond delay="1668"/>
                                          </p:stCondLst>
                                        </p:cTn>
                                        <p:tgtEl>
                                          <p:spTgt spid="3">
                                            <p:txEl>
                                              <p:pRg st="12" end="12"/>
                                            </p:txEl>
                                          </p:spTgt>
                                        </p:tgtEl>
                                      </p:cBhvr>
                                      <p:to x="100000" y="100000"/>
                                    </p:animScale>
                                    <p:animScale>
                                      <p:cBhvr>
                                        <p:cTn id="181" dur="26">
                                          <p:stCondLst>
                                            <p:cond delay="1808"/>
                                          </p:stCondLst>
                                        </p:cTn>
                                        <p:tgtEl>
                                          <p:spTgt spid="3">
                                            <p:txEl>
                                              <p:pRg st="12" end="12"/>
                                            </p:txEl>
                                          </p:spTgt>
                                        </p:tgtEl>
                                      </p:cBhvr>
                                      <p:to x="100000" y="95000"/>
                                    </p:animScale>
                                    <p:animScale>
                                      <p:cBhvr>
                                        <p:cTn id="182" dur="166" decel="50000">
                                          <p:stCondLst>
                                            <p:cond delay="1834"/>
                                          </p:stCondLst>
                                        </p:cTn>
                                        <p:tgtEl>
                                          <p:spTgt spid="3">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6A479-297F-413B-8B09-300D6075AF71}"/>
              </a:ext>
            </a:extLst>
          </p:cNvPr>
          <p:cNvSpPr txBox="1">
            <a:spLocks noGrp="1"/>
          </p:cNvSpPr>
          <p:nvPr>
            <p:ph type="title"/>
          </p:nvPr>
        </p:nvSpPr>
        <p:spPr/>
        <p:txBody>
          <a:bodyPr>
            <a:normAutofit fontScale="90000"/>
          </a:bodyPr>
          <a:lstStyle/>
          <a:p>
            <a:pPr lvl="0"/>
            <a:r>
              <a:rPr lang="it-IT" sz="2400" dirty="0">
                <a:solidFill>
                  <a:srgbClr val="0000FF"/>
                </a:solidFill>
                <a:latin typeface="Sylfaen" panose="010A0502050306030303" pitchFamily="18" charset="0"/>
              </a:rPr>
              <a:t>IL PASSAGGIO DALLA SCUOLA </a:t>
            </a:r>
            <a:r>
              <a:rPr lang="it-IT" sz="2400" dirty="0" smtClean="0">
                <a:solidFill>
                  <a:srgbClr val="0000FF"/>
                </a:solidFill>
                <a:latin typeface="Sylfaen" panose="010A0502050306030303" pitchFamily="18" charset="0"/>
              </a:rPr>
              <a:t>PRIMARIA </a:t>
            </a:r>
            <a:r>
              <a:rPr lang="it-IT" sz="2400" dirty="0">
                <a:solidFill>
                  <a:srgbClr val="0000FF"/>
                </a:solidFill>
                <a:latin typeface="Sylfaen" panose="010A0502050306030303" pitchFamily="18" charset="0"/>
              </a:rPr>
              <a:t>A QUELLA </a:t>
            </a:r>
            <a:r>
              <a:rPr lang="it-IT" sz="2400" dirty="0" smtClean="0">
                <a:solidFill>
                  <a:srgbClr val="0000FF"/>
                </a:solidFill>
                <a:latin typeface="Sylfaen" panose="010A0502050306030303" pitchFamily="18" charset="0"/>
              </a:rPr>
              <a:t>SECONDARIA: </a:t>
            </a:r>
            <a:r>
              <a:rPr lang="it-IT" sz="3200" dirty="0">
                <a:solidFill>
                  <a:srgbClr val="0000FF"/>
                </a:solidFill>
                <a:latin typeface="Sylfaen" panose="010A0502050306030303" pitchFamily="18" charset="0"/>
              </a:rPr>
              <a:t/>
            </a:r>
            <a:br>
              <a:rPr lang="it-IT" sz="3200" dirty="0">
                <a:solidFill>
                  <a:srgbClr val="0000FF"/>
                </a:solidFill>
                <a:latin typeface="Sylfaen" panose="010A0502050306030303" pitchFamily="18" charset="0"/>
              </a:rPr>
            </a:br>
            <a:endParaRPr lang="it-IT" sz="3200" dirty="0">
              <a:solidFill>
                <a:srgbClr val="0000FF"/>
              </a:solidFill>
              <a:latin typeface="Sylfaen" panose="010A0502050306030303" pitchFamily="18" charset="0"/>
            </a:endParaRPr>
          </a:p>
        </p:txBody>
      </p:sp>
      <p:sp>
        <p:nvSpPr>
          <p:cNvPr id="5" name="Rettangolo 4">
            <a:extLst>
              <a:ext uri="{FF2B5EF4-FFF2-40B4-BE49-F238E27FC236}">
                <a16:creationId xmlns:a16="http://schemas.microsoft.com/office/drawing/2014/main" id="{B4BC0005-A4A3-48FF-99E0-EFDCC22285E2}"/>
              </a:ext>
            </a:extLst>
          </p:cNvPr>
          <p:cNvSpPr/>
          <p:nvPr/>
        </p:nvSpPr>
        <p:spPr>
          <a:xfrm>
            <a:off x="703555" y="1921523"/>
            <a:ext cx="7736889" cy="3539430"/>
          </a:xfrm>
          <a:prstGeom prst="rect">
            <a:avLst/>
          </a:prstGeom>
        </p:spPr>
        <p:txBody>
          <a:bodyPr wrap="square">
            <a:spAutoFit/>
          </a:bodyPr>
          <a:lstStyle/>
          <a:p>
            <a:r>
              <a:rPr lang="it-IT" sz="2800" dirty="0">
                <a:latin typeface="Sylfaen" panose="010A0502050306030303" pitchFamily="18" charset="0"/>
              </a:rPr>
              <a:t>Avviene in due momenti :</a:t>
            </a:r>
          </a:p>
          <a:p>
            <a:endParaRPr lang="it-IT" sz="2800" dirty="0">
              <a:latin typeface="Sylfaen" panose="010A0502050306030303" pitchFamily="18" charset="0"/>
            </a:endParaRPr>
          </a:p>
          <a:p>
            <a:pPr marL="342900" indent="-342900">
              <a:buFont typeface="Wingdings" panose="05000000000000000000" pitchFamily="2" charset="2"/>
              <a:buChar char="ü"/>
            </a:pPr>
            <a:r>
              <a:rPr lang="it-IT" sz="2800" dirty="0">
                <a:latin typeface="Sylfaen" panose="010A0502050306030303" pitchFamily="18" charset="0"/>
              </a:rPr>
              <a:t>Il momento amministrativo (all’atto dell’iscrizione)  </a:t>
            </a:r>
          </a:p>
          <a:p>
            <a:pPr marL="342900" indent="-342900">
              <a:buFont typeface="Wingdings" panose="05000000000000000000" pitchFamily="2" charset="2"/>
              <a:buChar char="ü"/>
            </a:pPr>
            <a:r>
              <a:rPr lang="it-IT" sz="2800" dirty="0">
                <a:latin typeface="Sylfaen" panose="010A0502050306030303" pitchFamily="18" charset="0"/>
              </a:rPr>
              <a:t>Il momento pedagogico:</a:t>
            </a:r>
          </a:p>
          <a:p>
            <a:endParaRPr lang="it-IT" sz="2800" dirty="0">
              <a:latin typeface="Sylfaen" panose="010A0502050306030303" pitchFamily="18" charset="0"/>
            </a:endParaRPr>
          </a:p>
          <a:p>
            <a:r>
              <a:rPr lang="it-IT" sz="2800" dirty="0">
                <a:latin typeface="Sylfaen" panose="010A0502050306030303" pitchFamily="18" charset="0"/>
              </a:rPr>
              <a:t>                RACCORDO SCOLASTICO</a:t>
            </a:r>
          </a:p>
          <a:p>
            <a:pPr algn="ctr"/>
            <a:r>
              <a:rPr lang="it-IT" sz="2800" dirty="0">
                <a:latin typeface="Sylfaen" panose="010A0502050306030303" pitchFamily="18" charset="0"/>
              </a:rPr>
              <a:t>(Progetto Continuità)</a:t>
            </a:r>
          </a:p>
        </p:txBody>
      </p:sp>
    </p:spTree>
    <p:extLst>
      <p:ext uri="{BB962C8B-B14F-4D97-AF65-F5344CB8AC3E}">
        <p14:creationId xmlns:p14="http://schemas.microsoft.com/office/powerpoint/2010/main" val="95644965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5">
                                            <p:txEl>
                                              <p:pRg st="2" end="2"/>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p:cTn id="17"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5">
                                            <p:txEl>
                                              <p:pRg st="3" end="3"/>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 calcmode="lin" valueType="num">
                                      <p:cBhvr>
                                        <p:cTn id="22"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24" dur="500"/>
                                        <p:tgtEl>
                                          <p:spTgt spid="5">
                                            <p:txEl>
                                              <p:pRg st="5" end="5"/>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p:cTn id="27"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29"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7E0400-21CE-442D-B167-C0B8BD9FB0E6}"/>
              </a:ext>
            </a:extLst>
          </p:cNvPr>
          <p:cNvSpPr txBox="1">
            <a:spLocks noGrp="1"/>
          </p:cNvSpPr>
          <p:nvPr>
            <p:ph type="title"/>
          </p:nvPr>
        </p:nvSpPr>
        <p:spPr>
          <a:xfrm>
            <a:off x="539550" y="33366"/>
            <a:ext cx="8229600" cy="850108"/>
          </a:xfrm>
        </p:spPr>
        <p:txBody>
          <a:bodyPr/>
          <a:lstStyle/>
          <a:p>
            <a:pPr lvl="0"/>
            <a:r>
              <a:rPr lang="it-IT" sz="4000" b="1" dirty="0" smtClean="0">
                <a:solidFill>
                  <a:srgbClr val="0000FF"/>
                </a:solidFill>
                <a:latin typeface="Sylfaen" panose="010A0502050306030303" pitchFamily="18" charset="0"/>
              </a:rPr>
              <a:t>					ISCRIZIONE  </a:t>
            </a:r>
            <a:endParaRPr lang="it-IT" sz="4000" b="1" dirty="0">
              <a:solidFill>
                <a:srgbClr val="0000FF"/>
              </a:solidFill>
              <a:latin typeface="Sylfaen" panose="010A0502050306030303" pitchFamily="18" charset="0"/>
            </a:endParaRPr>
          </a:p>
        </p:txBody>
      </p:sp>
      <p:sp>
        <p:nvSpPr>
          <p:cNvPr id="3" name="Segnaposto contenuto 2">
            <a:extLst>
              <a:ext uri="{FF2B5EF4-FFF2-40B4-BE49-F238E27FC236}">
                <a16:creationId xmlns:a16="http://schemas.microsoft.com/office/drawing/2014/main" id="{C402C1EC-B197-4D1C-BAD2-62AEA35E8214}"/>
              </a:ext>
            </a:extLst>
          </p:cNvPr>
          <p:cNvSpPr txBox="1">
            <a:spLocks noGrp="1"/>
          </p:cNvSpPr>
          <p:nvPr>
            <p:ph idx="1"/>
          </p:nvPr>
        </p:nvSpPr>
        <p:spPr>
          <a:xfrm>
            <a:off x="0" y="692694"/>
            <a:ext cx="9144000" cy="5904655"/>
          </a:xfrm>
        </p:spPr>
        <p:txBody>
          <a:bodyPr/>
          <a:lstStyle/>
          <a:p>
            <a:pPr marL="0" lvl="0" indent="0">
              <a:lnSpc>
                <a:spcPct val="80000"/>
              </a:lnSpc>
              <a:spcBef>
                <a:spcPts val="700"/>
              </a:spcBef>
              <a:buNone/>
            </a:pPr>
            <a:endParaRPr lang="it-IT" sz="2800" b="1" dirty="0">
              <a:latin typeface="Kristen ITC" pitchFamily="66"/>
            </a:endParaRPr>
          </a:p>
          <a:p>
            <a:pPr marL="0" lvl="0" indent="0">
              <a:lnSpc>
                <a:spcPct val="80000"/>
              </a:lnSpc>
              <a:spcBef>
                <a:spcPts val="500"/>
              </a:spcBef>
              <a:buNone/>
            </a:pPr>
            <a:endParaRPr lang="it-IT" sz="2200" b="1" dirty="0">
              <a:latin typeface="Kristen ITC" pitchFamily="66"/>
            </a:endParaRPr>
          </a:p>
          <a:p>
            <a:pPr marL="0" lvl="0" indent="0">
              <a:lnSpc>
                <a:spcPct val="80000"/>
              </a:lnSpc>
              <a:spcBef>
                <a:spcPts val="500"/>
              </a:spcBef>
              <a:buNone/>
            </a:pPr>
            <a:endParaRPr lang="it-IT" sz="2200" dirty="0">
              <a:latin typeface="Sylfaen" panose="010A0502050306030303" pitchFamily="18" charset="0"/>
            </a:endParaRPr>
          </a:p>
          <a:p>
            <a:pPr lvl="0">
              <a:lnSpc>
                <a:spcPct val="80000"/>
              </a:lnSpc>
              <a:spcBef>
                <a:spcPts val="500"/>
              </a:spcBef>
            </a:pPr>
            <a:r>
              <a:rPr lang="it-IT" sz="2200" dirty="0" smtClean="0">
                <a:latin typeface="Sylfaen" panose="010A0502050306030303" pitchFamily="18" charset="0"/>
              </a:rPr>
              <a:t>E’ necessario scaricare e compilare il modulo di iscrizione dal nostro sito </a:t>
            </a:r>
            <a:r>
              <a:rPr lang="it-IT" sz="2200" dirty="0" smtClean="0">
                <a:latin typeface="Sylfaen" panose="010A0502050306030303" pitchFamily="18" charset="0"/>
                <a:hlinkClick r:id="rId2"/>
              </a:rPr>
              <a:t>www.santissimosacramentofrascati.it</a:t>
            </a:r>
            <a:r>
              <a:rPr lang="it-IT" sz="2200" dirty="0" smtClean="0">
                <a:latin typeface="Sylfaen" panose="010A0502050306030303" pitchFamily="18" charset="0"/>
              </a:rPr>
              <a:t>. </a:t>
            </a:r>
            <a:endParaRPr lang="it-IT" sz="2200" dirty="0">
              <a:latin typeface="Sylfaen" panose="010A0502050306030303" pitchFamily="18" charset="0"/>
            </a:endParaRPr>
          </a:p>
          <a:p>
            <a:pPr lvl="0">
              <a:lnSpc>
                <a:spcPct val="80000"/>
              </a:lnSpc>
              <a:spcBef>
                <a:spcPts val="500"/>
              </a:spcBef>
            </a:pPr>
            <a:endParaRPr lang="it-IT" sz="2200" dirty="0">
              <a:latin typeface="Sylfaen" panose="010A0502050306030303" pitchFamily="18" charset="0"/>
            </a:endParaRPr>
          </a:p>
          <a:p>
            <a:pPr lvl="0">
              <a:lnSpc>
                <a:spcPct val="80000"/>
              </a:lnSpc>
              <a:spcBef>
                <a:spcPts val="500"/>
              </a:spcBef>
            </a:pPr>
            <a:r>
              <a:rPr lang="it-IT" sz="2200" dirty="0" smtClean="0">
                <a:latin typeface="Sylfaen" panose="010A0502050306030303" pitchFamily="18" charset="0"/>
              </a:rPr>
              <a:t>Consegnare il modulo presso i nostri uffici amministrativi.</a:t>
            </a:r>
            <a:endParaRPr lang="it-IT" sz="2200" dirty="0">
              <a:latin typeface="Sylfaen" panose="010A0502050306030303" pitchFamily="18" charset="0"/>
            </a:endParaRPr>
          </a:p>
          <a:p>
            <a:pPr lvl="0">
              <a:lnSpc>
                <a:spcPct val="80000"/>
              </a:lnSpc>
              <a:spcBef>
                <a:spcPts val="500"/>
              </a:spcBef>
            </a:pPr>
            <a:endParaRPr lang="it-IT" sz="2200" dirty="0">
              <a:latin typeface="Sylfaen" panose="010A0502050306030303" pitchFamily="18" charset="0"/>
            </a:endParaRPr>
          </a:p>
          <a:p>
            <a:pPr lvl="0">
              <a:lnSpc>
                <a:spcPct val="80000"/>
              </a:lnSpc>
              <a:spcBef>
                <a:spcPts val="500"/>
              </a:spcBef>
            </a:pPr>
            <a:r>
              <a:rPr lang="it-IT" sz="2200" dirty="0" smtClean="0">
                <a:latin typeface="Sylfaen" panose="010A0502050306030303" pitchFamily="18" charset="0"/>
              </a:rPr>
              <a:t>Gli alunni della scuola primaria </a:t>
            </a:r>
            <a:r>
              <a:rPr lang="it-IT" sz="2200" dirty="0">
                <a:latin typeface="Sylfaen" panose="010A0502050306030303" pitchFamily="18" charset="0"/>
              </a:rPr>
              <a:t>dello stesso istituto hanno priorità rispetto  agli alunni provenienti da altri </a:t>
            </a:r>
            <a:r>
              <a:rPr lang="it-IT" sz="2200" dirty="0" smtClean="0">
                <a:latin typeface="Sylfaen" panose="010A0502050306030303" pitchFamily="18" charset="0"/>
              </a:rPr>
              <a:t>istituti.</a:t>
            </a:r>
            <a:endParaRPr lang="it-IT" sz="2200" dirty="0">
              <a:latin typeface="Sylfaen" panose="010A0502050306030303" pitchFamily="18" charset="0"/>
            </a:endParaRPr>
          </a:p>
        </p:txBody>
      </p:sp>
    </p:spTree>
    <p:extLst>
      <p:ext uri="{BB962C8B-B14F-4D97-AF65-F5344CB8AC3E}">
        <p14:creationId xmlns:p14="http://schemas.microsoft.com/office/powerpoint/2010/main" val="4079451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Segnaposto contenuto 2">
            <a:extLst>
              <a:ext uri="{FF2B5EF4-FFF2-40B4-BE49-F238E27FC236}">
                <a16:creationId xmlns:a16="http://schemas.microsoft.com/office/drawing/2014/main" id="{C7A172D5-1FB0-46D8-9926-E5D2F676EF6A}"/>
              </a:ext>
            </a:extLst>
          </p:cNvPr>
          <p:cNvSpPr txBox="1">
            <a:spLocks noGrp="1"/>
          </p:cNvSpPr>
          <p:nvPr>
            <p:ph idx="1"/>
          </p:nvPr>
        </p:nvSpPr>
        <p:spPr>
          <a:xfrm>
            <a:off x="457200" y="2210541"/>
            <a:ext cx="8229600" cy="3648722"/>
          </a:xfrm>
        </p:spPr>
        <p:txBody>
          <a:bodyPr anchorCtr="1"/>
          <a:lstStyle/>
          <a:p>
            <a:pPr marL="0" lvl="0" indent="0" algn="ctr">
              <a:spcBef>
                <a:spcPts val="1300"/>
              </a:spcBef>
              <a:buNone/>
            </a:pPr>
            <a:r>
              <a:rPr lang="it-IT" sz="5400" b="1" dirty="0">
                <a:solidFill>
                  <a:srgbClr val="0000FF"/>
                </a:solidFill>
                <a:latin typeface="Sylfaen" panose="010A0502050306030303" pitchFamily="18" charset="0"/>
              </a:rPr>
              <a:t>GRAZIE   PER</a:t>
            </a:r>
          </a:p>
          <a:p>
            <a:pPr marL="0" lvl="0" indent="0" algn="ctr">
              <a:spcBef>
                <a:spcPts val="1300"/>
              </a:spcBef>
              <a:buNone/>
            </a:pPr>
            <a:r>
              <a:rPr lang="it-IT" sz="5400" b="1" dirty="0">
                <a:solidFill>
                  <a:srgbClr val="0000FF"/>
                </a:solidFill>
                <a:latin typeface="Sylfaen" panose="010A0502050306030303" pitchFamily="18" charset="0"/>
              </a:rPr>
              <a:t>L’ ATTENZIONE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anim calcmode="lin" valueType="num">
                                      <p:cBhvr>
                                        <p:cTn id="10" dur="500" fill="hold"/>
                                        <p:tgtEl>
                                          <p:spTgt spid="2">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2">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p:cTn id="16"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8" dur="500"/>
                                        <p:tgtEl>
                                          <p:spTgt spid="2">
                                            <p:txEl>
                                              <p:pRg st="1" end="1"/>
                                            </p:txEl>
                                          </p:spTgt>
                                        </p:tgtEl>
                                      </p:cBhvr>
                                    </p:animEffect>
                                    <p:anim calcmode="lin" valueType="num">
                                      <p:cBhvr>
                                        <p:cTn id="19" dur="500" fill="hold"/>
                                        <p:tgtEl>
                                          <p:spTgt spid="2">
                                            <p:txEl>
                                              <p:pRg st="1" end="1"/>
                                            </p:txEl>
                                          </p:spTgt>
                                        </p:tgtEl>
                                        <p:attrNameLst>
                                          <p:attrName>ppt_x</p:attrName>
                                        </p:attrNameLst>
                                      </p:cBhvr>
                                      <p:tavLst>
                                        <p:tav tm="0">
                                          <p:val>
                                            <p:fltVal val="0.5"/>
                                          </p:val>
                                        </p:tav>
                                        <p:tav tm="100000">
                                          <p:val>
                                            <p:strVal val="#ppt_x"/>
                                          </p:val>
                                        </p:tav>
                                      </p:tavLst>
                                    </p:anim>
                                    <p:anim calcmode="lin" valueType="num">
                                      <p:cBhvr>
                                        <p:cTn id="20" dur="500" fill="hold"/>
                                        <p:tgtEl>
                                          <p:spTgt spid="2">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6A479-297F-413B-8B09-300D6075AF71}"/>
              </a:ext>
            </a:extLst>
          </p:cNvPr>
          <p:cNvSpPr txBox="1">
            <a:spLocks noGrp="1"/>
          </p:cNvSpPr>
          <p:nvPr>
            <p:ph type="title"/>
          </p:nvPr>
        </p:nvSpPr>
        <p:spPr>
          <a:xfrm>
            <a:off x="457200" y="274640"/>
            <a:ext cx="8229600" cy="1371280"/>
          </a:xfrm>
        </p:spPr>
        <p:txBody>
          <a:bodyPr>
            <a:normAutofit fontScale="90000"/>
          </a:bodyPr>
          <a:lstStyle/>
          <a:p>
            <a:pPr lvl="0"/>
            <a:r>
              <a:rPr lang="it-IT" sz="4000" dirty="0" smtClean="0">
                <a:solidFill>
                  <a:srgbClr val="0000FF"/>
                </a:solidFill>
                <a:latin typeface="Sylfaen" panose="010A0502050306030303" pitchFamily="18" charset="0"/>
              </a:rPr>
              <a:t>		</a:t>
            </a:r>
            <a:r>
              <a:rPr lang="it-IT" sz="4800" dirty="0">
                <a:solidFill>
                  <a:srgbClr val="0000FF"/>
                </a:solidFill>
                <a:latin typeface="Kristen ITC" panose="03050502040202030202" pitchFamily="66" charset="0"/>
              </a:rPr>
              <a:t/>
            </a:r>
            <a:br>
              <a:rPr lang="it-IT" sz="4800" dirty="0">
                <a:solidFill>
                  <a:srgbClr val="0000FF"/>
                </a:solidFill>
                <a:latin typeface="Kristen ITC" panose="03050502040202030202" pitchFamily="66" charset="0"/>
              </a:rPr>
            </a:br>
            <a:endParaRPr lang="it-IT" sz="4800" dirty="0">
              <a:solidFill>
                <a:srgbClr val="0000FF"/>
              </a:solidFill>
              <a:latin typeface="Kristen ITC" panose="03050502040202030202" pitchFamily="66" charset="0"/>
            </a:endParaRPr>
          </a:p>
        </p:txBody>
      </p:sp>
      <p:pic>
        <p:nvPicPr>
          <p:cNvPr id="12" name="Picture 11">
            <a:extLst>
              <a:ext uri="{FF2B5EF4-FFF2-40B4-BE49-F238E27FC236}">
                <a16:creationId xmlns:a16="http://schemas.microsoft.com/office/drawing/2014/main" id="{764C8CA7-A9AB-472D-9D8B-487C4A32AD1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486400" y="1645920"/>
            <a:ext cx="2853666" cy="1639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a:extLst>
              <a:ext uri="{FF2B5EF4-FFF2-40B4-BE49-F238E27FC236}">
                <a16:creationId xmlns:a16="http://schemas.microsoft.com/office/drawing/2014/main" id="{9044948C-A678-480D-8AAA-00F0821D7C3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50374" y="1645920"/>
            <a:ext cx="2566219" cy="1619943"/>
          </a:xfrm>
          <a:prstGeom prst="rect">
            <a:avLst/>
          </a:prstGeom>
          <a:solidFill>
            <a:srgbClr val="2181B7">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6" name="Picture 10">
            <a:extLst>
              <a:ext uri="{FF2B5EF4-FFF2-40B4-BE49-F238E27FC236}">
                <a16:creationId xmlns:a16="http://schemas.microsoft.com/office/drawing/2014/main" id="{834E9EFA-423B-42E9-8886-B9B373E7DF74}"/>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flipH="1">
            <a:off x="1083334" y="4649675"/>
            <a:ext cx="2633258" cy="1751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utoShape 41" descr="Laboratorio teatro - Associazione Artemid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8" name="Picture 11">
            <a:extLst>
              <a:ext uri="{FF2B5EF4-FFF2-40B4-BE49-F238E27FC236}">
                <a16:creationId xmlns:a16="http://schemas.microsoft.com/office/drawing/2014/main" id="{764C8CA7-A9AB-472D-9D8B-487C4A32AD18}"/>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5629510" y="4705079"/>
            <a:ext cx="2710556" cy="16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86800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fltVal val="0"/>
                                          </p:val>
                                        </p:tav>
                                        <p:tav tm="100000">
                                          <p:val>
                                            <p:strVal val="#ppt_w"/>
                                          </p:val>
                                        </p:tav>
                                      </p:tavLst>
                                    </p:anim>
                                    <p:anim calcmode="lin" valueType="num">
                                      <p:cBhvr>
                                        <p:cTn id="13" dur="1000" fill="hold"/>
                                        <p:tgtEl>
                                          <p:spTgt spid="12"/>
                                        </p:tgtEl>
                                        <p:attrNameLst>
                                          <p:attrName>ppt_h</p:attrName>
                                        </p:attrNameLst>
                                      </p:cBhvr>
                                      <p:tavLst>
                                        <p:tav tm="0">
                                          <p:val>
                                            <p:fltVal val="0"/>
                                          </p:val>
                                        </p:tav>
                                        <p:tav tm="100000">
                                          <p:val>
                                            <p:strVal val="#ppt_h"/>
                                          </p:val>
                                        </p:tav>
                                      </p:tavLst>
                                    </p:anim>
                                    <p:anim calcmode="lin" valueType="num">
                                      <p:cBhvr>
                                        <p:cTn id="14" dur="1000" fill="hold"/>
                                        <p:tgtEl>
                                          <p:spTgt spid="12"/>
                                        </p:tgtEl>
                                        <p:attrNameLst>
                                          <p:attrName>style.rotation</p:attrName>
                                        </p:attrNameLst>
                                      </p:cBhvr>
                                      <p:tavLst>
                                        <p:tav tm="0">
                                          <p:val>
                                            <p:fltVal val="90"/>
                                          </p:val>
                                        </p:tav>
                                        <p:tav tm="100000">
                                          <p:val>
                                            <p:fltVal val="0"/>
                                          </p:val>
                                        </p:tav>
                                      </p:tavLst>
                                    </p:anim>
                                    <p:animEffect transition="in" filter="fade">
                                      <p:cBhvr>
                                        <p:cTn id="15" dur="10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randombar(horizontal)">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88BA02-B254-48F4-B825-4F423A2E5980}"/>
              </a:ext>
            </a:extLst>
          </p:cNvPr>
          <p:cNvSpPr txBox="1">
            <a:spLocks noGrp="1"/>
          </p:cNvSpPr>
          <p:nvPr>
            <p:ph type="title"/>
          </p:nvPr>
        </p:nvSpPr>
        <p:spPr>
          <a:xfrm>
            <a:off x="1481328" y="850392"/>
            <a:ext cx="7205472" cy="5794248"/>
          </a:xfrm>
        </p:spPr>
        <p:txBody>
          <a:bodyPr>
            <a:normAutofit fontScale="90000"/>
          </a:bodyPr>
          <a:lstStyle/>
          <a:p>
            <a:r>
              <a:rPr lang="it-IT" altLang="it-IT" sz="2000" dirty="0" smtClean="0">
                <a:latin typeface="Sylfaen" panose="010A0502050306030303" pitchFamily="18" charset="0"/>
              </a:rPr>
              <a:t/>
            </a:r>
            <a:br>
              <a:rPr lang="it-IT" altLang="it-IT" sz="2000" dirty="0" smtClean="0">
                <a:latin typeface="Sylfaen" panose="010A0502050306030303" pitchFamily="18" charset="0"/>
              </a:rPr>
            </a:br>
            <a:r>
              <a:rPr lang="it-IT" altLang="it-IT" sz="2000" dirty="0" smtClean="0">
                <a:latin typeface="Sylfaen" panose="010A0502050306030303" pitchFamily="18" charset="0"/>
              </a:rPr>
              <a:t>La </a:t>
            </a:r>
            <a:r>
              <a:rPr lang="it-IT" altLang="it-IT" sz="2000" dirty="0">
                <a:latin typeface="Sylfaen" panose="010A0502050306030303" pitchFamily="18" charset="0"/>
              </a:rPr>
              <a:t>Scuola </a:t>
            </a:r>
            <a:r>
              <a:rPr lang="it-IT" altLang="it-IT" sz="2000" dirty="0" smtClean="0">
                <a:latin typeface="Sylfaen" panose="010A0502050306030303" pitchFamily="18" charset="0"/>
              </a:rPr>
              <a:t>Primaria Paritaria del </a:t>
            </a:r>
            <a:r>
              <a:rPr lang="it-IT" altLang="it-IT" sz="2000" dirty="0">
                <a:latin typeface="Sylfaen" panose="010A0502050306030303" pitchFamily="18" charset="0"/>
              </a:rPr>
              <a:t>Complesso Scolastico Istituto Santissimo Sacramento, fondato in Francia nel 1715, diffuso in vari paesi del mondo e presente ed operante in Vermicino di Frascati dal 1957, promulga la storia e la passione formatrice del fondatore Padre Pietro Vigne e delle Suore Educatrici.</a:t>
            </a:r>
            <a:br>
              <a:rPr lang="it-IT" altLang="it-IT" sz="2000" dirty="0">
                <a:latin typeface="Sylfaen" panose="010A0502050306030303" pitchFamily="18" charset="0"/>
              </a:rPr>
            </a:br>
            <a:r>
              <a:rPr lang="it-IT" altLang="it-IT" sz="2000" dirty="0">
                <a:latin typeface="Sylfaen" panose="010A0502050306030303" pitchFamily="18" charset="0"/>
              </a:rPr>
              <a:t>In sintonia con i principi di libertà, uguaglianza e solidarietà della nostra Costituzione, aderisce ai principi della Scuola Cattolica, nonché a quelli </a:t>
            </a:r>
            <a:r>
              <a:rPr lang="it-IT" altLang="it-IT" sz="2000" dirty="0" smtClean="0">
                <a:latin typeface="Sylfaen" panose="010A0502050306030303" pitchFamily="18" charset="0"/>
              </a:rPr>
              <a:t>pedagogici </a:t>
            </a:r>
            <a:r>
              <a:rPr lang="it-IT" altLang="it-IT" sz="2000" dirty="0">
                <a:latin typeface="Sylfaen" panose="010A0502050306030303" pitchFamily="18" charset="0"/>
              </a:rPr>
              <a:t>del Fondatore della nostra congregazione.</a:t>
            </a:r>
            <a:br>
              <a:rPr lang="it-IT" altLang="it-IT" sz="2000" dirty="0">
                <a:latin typeface="Sylfaen" panose="010A0502050306030303" pitchFamily="18" charset="0"/>
              </a:rPr>
            </a:br>
            <a:r>
              <a:rPr lang="it-IT" altLang="it-IT" sz="2000" dirty="0">
                <a:latin typeface="Sylfaen" panose="010A0502050306030303" pitchFamily="18" charset="0"/>
              </a:rPr>
              <a:t>Costituisce una vera e propria “palestra di vita sociale” dove si sviluppano amore, amicizia, comprensione, aiuto reciproco: caratteristiche fondamentali di una società cristiana.</a:t>
            </a:r>
            <a:br>
              <a:rPr lang="it-IT" altLang="it-IT" sz="2000" dirty="0">
                <a:latin typeface="Sylfaen" panose="010A0502050306030303" pitchFamily="18" charset="0"/>
              </a:rPr>
            </a:br>
            <a:r>
              <a:rPr lang="it-IT" altLang="it-IT" sz="2000" dirty="0">
                <a:latin typeface="Sylfaen" panose="010A0502050306030303" pitchFamily="18" charset="0"/>
              </a:rPr>
              <a:t>Rende servizio alle famiglie e alla società mediante l’opera di educatori religiosi e laici impegnati nel raggiungimento degli obiettivi cui è finalizzato l’insegnamento ed ogni forma di attività che si svolge.</a:t>
            </a:r>
            <a:br>
              <a:rPr lang="it-IT" altLang="it-IT" sz="2000" dirty="0">
                <a:latin typeface="Sylfaen" panose="010A0502050306030303" pitchFamily="18" charset="0"/>
              </a:rPr>
            </a:br>
            <a:r>
              <a:rPr lang="it-IT" altLang="it-IT" sz="2000" dirty="0">
                <a:latin typeface="Sylfaen" panose="010A0502050306030303" pitchFamily="18" charset="0"/>
              </a:rPr>
              <a:t>Il Complesso Scolastico Santissimo Sacramento offre, dunque, un’ampia gamma di opportunità educative e formative, che trovano ispirazione da un progetto globale per la formazione culturale, professionale ed etica dei giovani, basata sui principi della qualità totale, tanto nelle scelte educative ed organizzative, quanto nelle decisioni metodologiche e didattiche.</a:t>
            </a:r>
            <a:br>
              <a:rPr lang="it-IT" altLang="it-IT" sz="2000" dirty="0">
                <a:latin typeface="Sylfaen" panose="010A0502050306030303" pitchFamily="18" charset="0"/>
              </a:rPr>
            </a:br>
            <a:endParaRPr lang="it-IT" altLang="it-IT" sz="2000" dirty="0">
              <a:latin typeface="Sylfaen" panose="010A0502050306030303" pitchFamily="18" charset="0"/>
            </a:endParaRPr>
          </a:p>
        </p:txBody>
      </p:sp>
    </p:spTree>
    <p:extLst>
      <p:ext uri="{BB962C8B-B14F-4D97-AF65-F5344CB8AC3E}">
        <p14:creationId xmlns:p14="http://schemas.microsoft.com/office/powerpoint/2010/main" val="2360859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767367-01AA-4B6F-9056-B396FBB38769}"/>
              </a:ext>
            </a:extLst>
          </p:cNvPr>
          <p:cNvSpPr txBox="1">
            <a:spLocks noGrp="1"/>
          </p:cNvSpPr>
          <p:nvPr>
            <p:ph type="title"/>
          </p:nvPr>
        </p:nvSpPr>
        <p:spPr/>
        <p:txBody>
          <a:bodyPr>
            <a:normAutofit fontScale="90000"/>
          </a:bodyPr>
          <a:lstStyle/>
          <a:p>
            <a:pPr lvl="0"/>
            <a:r>
              <a:rPr lang="it-IT" sz="4000" b="1" dirty="0">
                <a:solidFill>
                  <a:srgbClr val="0000FF"/>
                </a:solidFill>
                <a:latin typeface="Kristen ITC" pitchFamily="66"/>
              </a:rPr>
              <a:t/>
            </a:r>
            <a:br>
              <a:rPr lang="it-IT" sz="4000" b="1" dirty="0">
                <a:solidFill>
                  <a:srgbClr val="0000FF"/>
                </a:solidFill>
                <a:latin typeface="Kristen ITC" pitchFamily="66"/>
              </a:rPr>
            </a:br>
            <a:r>
              <a:rPr lang="it-IT" sz="4000" dirty="0" smtClean="0">
                <a:solidFill>
                  <a:srgbClr val="0000FF"/>
                </a:solidFill>
                <a:latin typeface="Sylfaen" panose="010A0502050306030303" pitchFamily="18" charset="0"/>
              </a:rPr>
              <a:t>19 NOVEMBRE 2022</a:t>
            </a:r>
            <a:endParaRPr lang="it-IT" sz="4000" dirty="0">
              <a:latin typeface="Sylfaen" panose="010A0502050306030303" pitchFamily="18" charset="0"/>
            </a:endParaRPr>
          </a:p>
        </p:txBody>
      </p:sp>
      <p:sp>
        <p:nvSpPr>
          <p:cNvPr id="3" name="Segnaposto contenuto 2">
            <a:extLst>
              <a:ext uri="{FF2B5EF4-FFF2-40B4-BE49-F238E27FC236}">
                <a16:creationId xmlns:a16="http://schemas.microsoft.com/office/drawing/2014/main" id="{116F6760-3FDD-4E15-8568-377D2E9AAEB9}"/>
              </a:ext>
            </a:extLst>
          </p:cNvPr>
          <p:cNvSpPr txBox="1">
            <a:spLocks noGrp="1"/>
          </p:cNvSpPr>
          <p:nvPr>
            <p:ph idx="1"/>
          </p:nvPr>
        </p:nvSpPr>
        <p:spPr>
          <a:xfrm>
            <a:off x="457200" y="1600200"/>
            <a:ext cx="8507284" cy="4853132"/>
          </a:xfrm>
        </p:spPr>
        <p:txBody>
          <a:bodyPr/>
          <a:lstStyle/>
          <a:p>
            <a:pPr marL="0" lvl="0" indent="0" algn="ctr">
              <a:spcBef>
                <a:spcPts val="1000"/>
              </a:spcBef>
              <a:buNone/>
            </a:pPr>
            <a:r>
              <a:rPr lang="it-IT" sz="4000" b="1" dirty="0">
                <a:solidFill>
                  <a:srgbClr val="0000FF"/>
                </a:solidFill>
                <a:latin typeface="Sylfaen" panose="010A0502050306030303" pitchFamily="18" charset="0"/>
              </a:rPr>
              <a:t>La scuola incontra le famiglie</a:t>
            </a:r>
          </a:p>
          <a:p>
            <a:pPr marL="0" lvl="0" indent="0" algn="just">
              <a:buNone/>
            </a:pPr>
            <a:r>
              <a:rPr lang="it-IT" sz="2800" b="1" dirty="0">
                <a:latin typeface="Sylfaen" panose="010A0502050306030303" pitchFamily="18" charset="0"/>
              </a:rPr>
              <a:t>Una giornata per presentare ai genitori l’offerta formativa della nostra scuola e per continuare il  percorso e il dialogo costruttivo tra scuola e famiglia iniziato alla primaria.</a:t>
            </a:r>
          </a:p>
          <a:p>
            <a:pPr marL="0" lvl="0" indent="0" algn="just">
              <a:buNone/>
            </a:pPr>
            <a:r>
              <a:rPr lang="it-IT" sz="2800" b="1" dirty="0">
                <a:latin typeface="Sylfaen" panose="010A0502050306030303" pitchFamily="18" charset="0"/>
              </a:rPr>
              <a:t>Verrà presentata l’offerta didattica della nostra scuola secondaria di primo </a:t>
            </a:r>
            <a:r>
              <a:rPr lang="it-IT" sz="2800" b="1" dirty="0" smtClean="0">
                <a:latin typeface="Sylfaen" panose="010A0502050306030303" pitchFamily="18" charset="0"/>
              </a:rPr>
              <a:t>grado e </a:t>
            </a:r>
            <a:r>
              <a:rPr lang="it-IT" sz="2800" b="1" dirty="0">
                <a:latin typeface="Sylfaen" panose="010A0502050306030303" pitchFamily="18" charset="0"/>
              </a:rPr>
              <a:t>vi accompagneremo a visitare gli spazi e i laboratori utilizzati per le attività </a:t>
            </a:r>
            <a:r>
              <a:rPr lang="it-IT" sz="2800" b="1" dirty="0" smtClean="0">
                <a:latin typeface="Sylfaen" panose="010A0502050306030303" pitchFamily="18" charset="0"/>
              </a:rPr>
              <a:t>didattiche.</a:t>
            </a:r>
            <a:endParaRPr lang="it-IT" sz="2800" b="1" dirty="0">
              <a:latin typeface="Sylfaen" panose="010A0502050306030303" pitchFamily="18" charset="0"/>
            </a:endParaRPr>
          </a:p>
          <a:p>
            <a:pPr lvl="0"/>
            <a:endParaRPr lang="it-IT" sz="2800" dirty="0">
              <a:latin typeface="Sylfaen" panose="010A0502050306030303"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0000FF"/>
                </a:solidFill>
              </a:rPr>
              <a:t>Metodologia</a:t>
            </a:r>
          </a:p>
        </p:txBody>
      </p:sp>
      <p:sp>
        <p:nvSpPr>
          <p:cNvPr id="3" name="Segnaposto contenuto 2"/>
          <p:cNvSpPr>
            <a:spLocks noGrp="1"/>
          </p:cNvSpPr>
          <p:nvPr>
            <p:ph idx="1"/>
          </p:nvPr>
        </p:nvSpPr>
        <p:spPr/>
        <p:txBody>
          <a:bodyPr>
            <a:normAutofit fontScale="85000" lnSpcReduction="10000"/>
          </a:bodyPr>
          <a:lstStyle/>
          <a:p>
            <a:r>
              <a:rPr lang="it-IT" sz="2800" dirty="0">
                <a:latin typeface="Sylfaen" panose="010A0502050306030303" pitchFamily="18" charset="0"/>
              </a:rPr>
              <a:t>Il progetto educativo della Scuola Secondaria di Primo Grado del Complesso Scolastico Santissimo Sacramento si ispira ad un principio guida, che pone lo studente al centro dell’azione didattico – educativa dei docenti. La formazione dell’alunno, inteso come individualità distinta e capace di autorealizzazione, incontra nel triennio delle Scuole Medie, una tappa importante legata al processo di maturazione della personalità e del “progetto di vita” di ciascuno.</a:t>
            </a:r>
          </a:p>
          <a:p>
            <a:endParaRPr lang="it-IT" dirty="0"/>
          </a:p>
          <a:p>
            <a:endParaRPr lang="it-IT" dirty="0"/>
          </a:p>
        </p:txBody>
      </p:sp>
    </p:spTree>
    <p:extLst>
      <p:ext uri="{BB962C8B-B14F-4D97-AF65-F5344CB8AC3E}">
        <p14:creationId xmlns:p14="http://schemas.microsoft.com/office/powerpoint/2010/main" val="1011961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00FF"/>
                </a:solidFill>
              </a:rPr>
              <a:t>La </a:t>
            </a:r>
            <a:r>
              <a:rPr lang="it-IT" dirty="0">
                <a:solidFill>
                  <a:srgbClr val="0000FF"/>
                </a:solidFill>
              </a:rPr>
              <a:t>Pedagogia e la Didattica</a:t>
            </a:r>
          </a:p>
        </p:txBody>
      </p:sp>
      <p:sp>
        <p:nvSpPr>
          <p:cNvPr id="3" name="Segnaposto contenuto 2"/>
          <p:cNvSpPr>
            <a:spLocks noGrp="1"/>
          </p:cNvSpPr>
          <p:nvPr>
            <p:ph idx="1"/>
          </p:nvPr>
        </p:nvSpPr>
        <p:spPr/>
        <p:txBody>
          <a:bodyPr>
            <a:normAutofit fontScale="92500" lnSpcReduction="20000"/>
          </a:bodyPr>
          <a:lstStyle/>
          <a:p>
            <a:r>
              <a:rPr lang="it-IT" sz="2800" dirty="0">
                <a:latin typeface="Sylfaen" panose="010A0502050306030303" pitchFamily="18" charset="0"/>
              </a:rPr>
              <a:t>La crescita globale mette in luce come le conoscenze (il sapere) e le abilità operative (il fare) apprese ed esercitate a scuola e nella vita sociale di tutti i giorni, siano davvero costruttive quando diventano effettivamente competenze personali. L’offerta formativa della Scuola Secondaria di Primo Grado Santissimo Sacramento fonda quindi la sua struttura sulle concrete necessità dello studente, fulcro di un’azione didattico-educativa.</a:t>
            </a:r>
          </a:p>
          <a:p>
            <a:endParaRPr lang="it-IT" dirty="0"/>
          </a:p>
        </p:txBody>
      </p:sp>
    </p:spTree>
    <p:extLst>
      <p:ext uri="{BB962C8B-B14F-4D97-AF65-F5344CB8AC3E}">
        <p14:creationId xmlns:p14="http://schemas.microsoft.com/office/powerpoint/2010/main" val="1377587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Orario settimanale delle discipline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82459142"/>
              </p:ext>
            </p:extLst>
          </p:nvPr>
        </p:nvGraphicFramePr>
        <p:xfrm>
          <a:off x="792481" y="1853248"/>
          <a:ext cx="6747610" cy="4628583"/>
        </p:xfrm>
        <a:graphic>
          <a:graphicData uri="http://schemas.openxmlformats.org/drawingml/2006/table">
            <a:tbl>
              <a:tblPr firstRow="1" firstCol="1" bandRow="1">
                <a:tableStyleId>{5C22544A-7EE6-4342-B048-85BDC9FD1C3A}</a:tableStyleId>
              </a:tblPr>
              <a:tblGrid>
                <a:gridCol w="2460921">
                  <a:extLst>
                    <a:ext uri="{9D8B030D-6E8A-4147-A177-3AD203B41FA5}">
                      <a16:colId xmlns:a16="http://schemas.microsoft.com/office/drawing/2014/main" val="1890957375"/>
                    </a:ext>
                  </a:extLst>
                </a:gridCol>
                <a:gridCol w="685141">
                  <a:extLst>
                    <a:ext uri="{9D8B030D-6E8A-4147-A177-3AD203B41FA5}">
                      <a16:colId xmlns:a16="http://schemas.microsoft.com/office/drawing/2014/main" val="2140693374"/>
                    </a:ext>
                  </a:extLst>
                </a:gridCol>
                <a:gridCol w="771905">
                  <a:extLst>
                    <a:ext uri="{9D8B030D-6E8A-4147-A177-3AD203B41FA5}">
                      <a16:colId xmlns:a16="http://schemas.microsoft.com/office/drawing/2014/main" val="3291361525"/>
                    </a:ext>
                  </a:extLst>
                </a:gridCol>
                <a:gridCol w="948029">
                  <a:extLst>
                    <a:ext uri="{9D8B030D-6E8A-4147-A177-3AD203B41FA5}">
                      <a16:colId xmlns:a16="http://schemas.microsoft.com/office/drawing/2014/main" val="3086297268"/>
                    </a:ext>
                  </a:extLst>
                </a:gridCol>
                <a:gridCol w="940807">
                  <a:extLst>
                    <a:ext uri="{9D8B030D-6E8A-4147-A177-3AD203B41FA5}">
                      <a16:colId xmlns:a16="http://schemas.microsoft.com/office/drawing/2014/main" val="2246137189"/>
                    </a:ext>
                  </a:extLst>
                </a:gridCol>
                <a:gridCol w="940807">
                  <a:extLst>
                    <a:ext uri="{9D8B030D-6E8A-4147-A177-3AD203B41FA5}">
                      <a16:colId xmlns:a16="http://schemas.microsoft.com/office/drawing/2014/main" val="1285680575"/>
                    </a:ext>
                  </a:extLst>
                </a:gridCol>
              </a:tblGrid>
              <a:tr h="240819">
                <a:tc>
                  <a:txBody>
                    <a:bodyPr/>
                    <a:lstStyle/>
                    <a:p>
                      <a:pPr algn="just">
                        <a:lnSpc>
                          <a:spcPct val="107000"/>
                        </a:lnSpc>
                        <a:spcAft>
                          <a:spcPts val="0"/>
                        </a:spcAft>
                      </a:pPr>
                      <a:r>
                        <a:rPr lang="it-IT" sz="1400">
                          <a:effectLst/>
                        </a:rPr>
                        <a:t>Discipline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400">
                          <a:effectLst/>
                        </a:rPr>
                        <a:t>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400">
                          <a:effectLst/>
                        </a:rPr>
                        <a:t>II°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400">
                          <a:effectLst/>
                        </a:rPr>
                        <a:t>III°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400">
                          <a:effectLst/>
                        </a:rPr>
                        <a:t>IV°</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400">
                          <a:effectLst/>
                        </a:rPr>
                        <a:t>V°</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1820295"/>
                  </a:ext>
                </a:extLst>
              </a:tr>
              <a:tr h="365647">
                <a:tc>
                  <a:txBody>
                    <a:bodyPr/>
                    <a:lstStyle/>
                    <a:p>
                      <a:pPr algn="just">
                        <a:lnSpc>
                          <a:spcPct val="107000"/>
                        </a:lnSpc>
                        <a:spcAft>
                          <a:spcPts val="0"/>
                        </a:spcAft>
                      </a:pPr>
                      <a:r>
                        <a:rPr lang="it-IT" sz="1400">
                          <a:effectLst/>
                        </a:rPr>
                        <a:t>Religione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6086489"/>
                  </a:ext>
                </a:extLst>
              </a:tr>
              <a:tr h="365647">
                <a:tc>
                  <a:txBody>
                    <a:bodyPr/>
                    <a:lstStyle/>
                    <a:p>
                      <a:pPr algn="just">
                        <a:lnSpc>
                          <a:spcPct val="107000"/>
                        </a:lnSpc>
                        <a:spcAft>
                          <a:spcPts val="0"/>
                        </a:spcAft>
                      </a:pPr>
                      <a:r>
                        <a:rPr lang="it-IT" sz="1400">
                          <a:effectLst/>
                        </a:rPr>
                        <a:t>Italiano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6851152"/>
                  </a:ext>
                </a:extLst>
              </a:tr>
              <a:tr h="365647">
                <a:tc>
                  <a:txBody>
                    <a:bodyPr/>
                    <a:lstStyle/>
                    <a:p>
                      <a:pPr algn="just">
                        <a:lnSpc>
                          <a:spcPct val="107000"/>
                        </a:lnSpc>
                        <a:spcAft>
                          <a:spcPts val="0"/>
                        </a:spcAft>
                      </a:pPr>
                      <a:r>
                        <a:rPr lang="it-IT" sz="1400">
                          <a:effectLst/>
                        </a:rPr>
                        <a:t>Storia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4909711"/>
                  </a:ext>
                </a:extLst>
              </a:tr>
              <a:tr h="365647">
                <a:tc>
                  <a:txBody>
                    <a:bodyPr/>
                    <a:lstStyle/>
                    <a:p>
                      <a:pPr algn="just">
                        <a:lnSpc>
                          <a:spcPct val="107000"/>
                        </a:lnSpc>
                        <a:spcAft>
                          <a:spcPts val="0"/>
                        </a:spcAft>
                      </a:pPr>
                      <a:r>
                        <a:rPr lang="it-IT" sz="1400">
                          <a:effectLst/>
                        </a:rPr>
                        <a:t>Geografia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5807851"/>
                  </a:ext>
                </a:extLst>
              </a:tr>
              <a:tr h="365647">
                <a:tc>
                  <a:txBody>
                    <a:bodyPr/>
                    <a:lstStyle/>
                    <a:p>
                      <a:pPr algn="just">
                        <a:lnSpc>
                          <a:spcPct val="107000"/>
                        </a:lnSpc>
                        <a:spcAft>
                          <a:spcPts val="0"/>
                        </a:spcAft>
                      </a:pPr>
                      <a:r>
                        <a:rPr lang="it-IT" sz="1400">
                          <a:effectLst/>
                        </a:rPr>
                        <a:t>Inglese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dirty="0">
                          <a:effectLst/>
                        </a:rPr>
                        <a:t>3</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2862849"/>
                  </a:ext>
                </a:extLst>
              </a:tr>
              <a:tr h="365647">
                <a:tc>
                  <a:txBody>
                    <a:bodyPr/>
                    <a:lstStyle/>
                    <a:p>
                      <a:pPr algn="just">
                        <a:lnSpc>
                          <a:spcPct val="107000"/>
                        </a:lnSpc>
                        <a:spcAft>
                          <a:spcPts val="0"/>
                        </a:spcAft>
                      </a:pPr>
                      <a:r>
                        <a:rPr lang="it-IT" sz="1400">
                          <a:effectLst/>
                        </a:rPr>
                        <a:t>Matematica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0068782"/>
                  </a:ext>
                </a:extLst>
              </a:tr>
              <a:tr h="365647">
                <a:tc>
                  <a:txBody>
                    <a:bodyPr/>
                    <a:lstStyle/>
                    <a:p>
                      <a:pPr algn="just">
                        <a:lnSpc>
                          <a:spcPct val="107000"/>
                        </a:lnSpc>
                        <a:spcAft>
                          <a:spcPts val="0"/>
                        </a:spcAft>
                      </a:pPr>
                      <a:r>
                        <a:rPr lang="it-IT" sz="1400">
                          <a:effectLst/>
                        </a:rPr>
                        <a:t>Informatica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2218551"/>
                  </a:ext>
                </a:extLst>
              </a:tr>
              <a:tr h="365647">
                <a:tc>
                  <a:txBody>
                    <a:bodyPr/>
                    <a:lstStyle/>
                    <a:p>
                      <a:pPr algn="just">
                        <a:lnSpc>
                          <a:spcPct val="107000"/>
                        </a:lnSpc>
                        <a:spcAft>
                          <a:spcPts val="0"/>
                        </a:spcAft>
                      </a:pPr>
                      <a:r>
                        <a:rPr lang="it-IT" sz="1400">
                          <a:effectLst/>
                        </a:rPr>
                        <a:t>Scienze e Tecnologia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6892649"/>
                  </a:ext>
                </a:extLst>
              </a:tr>
              <a:tr h="365647">
                <a:tc>
                  <a:txBody>
                    <a:bodyPr/>
                    <a:lstStyle/>
                    <a:p>
                      <a:pPr algn="just">
                        <a:lnSpc>
                          <a:spcPct val="107000"/>
                        </a:lnSpc>
                        <a:spcAft>
                          <a:spcPts val="0"/>
                        </a:spcAft>
                      </a:pPr>
                      <a:r>
                        <a:rPr lang="it-IT" sz="1400">
                          <a:effectLst/>
                        </a:rPr>
                        <a:t>Arte e Immagine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1749855"/>
                  </a:ext>
                </a:extLst>
              </a:tr>
              <a:tr h="365647">
                <a:tc>
                  <a:txBody>
                    <a:bodyPr/>
                    <a:lstStyle/>
                    <a:p>
                      <a:pPr algn="just">
                        <a:lnSpc>
                          <a:spcPct val="107000"/>
                        </a:lnSpc>
                        <a:spcAft>
                          <a:spcPts val="0"/>
                        </a:spcAft>
                      </a:pPr>
                      <a:r>
                        <a:rPr lang="it-IT" sz="1400">
                          <a:effectLst/>
                        </a:rPr>
                        <a:t>Musica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9162024"/>
                  </a:ext>
                </a:extLst>
              </a:tr>
              <a:tr h="365647">
                <a:tc>
                  <a:txBody>
                    <a:bodyPr/>
                    <a:lstStyle/>
                    <a:p>
                      <a:pPr algn="just">
                        <a:lnSpc>
                          <a:spcPct val="107000"/>
                        </a:lnSpc>
                        <a:spcAft>
                          <a:spcPts val="0"/>
                        </a:spcAft>
                      </a:pPr>
                      <a:r>
                        <a:rPr lang="it-IT" sz="1400">
                          <a:effectLst/>
                        </a:rPr>
                        <a:t>Scienze Motorie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4530392"/>
                  </a:ext>
                </a:extLst>
              </a:tr>
              <a:tr h="365647">
                <a:tc>
                  <a:txBody>
                    <a:bodyPr/>
                    <a:lstStyle/>
                    <a:p>
                      <a:pPr algn="just">
                        <a:lnSpc>
                          <a:spcPct val="107000"/>
                        </a:lnSpc>
                        <a:spcAft>
                          <a:spcPts val="0"/>
                        </a:spcAft>
                      </a:pPr>
                      <a:r>
                        <a:rPr lang="it-IT" sz="1400">
                          <a:effectLst/>
                        </a:rPr>
                        <a:t>Educazione Civica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400" dirty="0">
                          <a:effectLst/>
                        </a:rPr>
                        <a:t>1</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7720492"/>
                  </a:ext>
                </a:extLst>
              </a:tr>
            </a:tbl>
          </a:graphicData>
        </a:graphic>
      </p:graphicFrame>
    </p:spTree>
    <p:extLst>
      <p:ext uri="{BB962C8B-B14F-4D97-AF65-F5344CB8AC3E}">
        <p14:creationId xmlns:p14="http://schemas.microsoft.com/office/powerpoint/2010/main" val="2808249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B949A3-BC24-4670-9B9B-CD201B21FA53}"/>
              </a:ext>
            </a:extLst>
          </p:cNvPr>
          <p:cNvSpPr txBox="1">
            <a:spLocks noGrp="1"/>
          </p:cNvSpPr>
          <p:nvPr>
            <p:ph type="title"/>
          </p:nvPr>
        </p:nvSpPr>
        <p:spPr/>
        <p:txBody>
          <a:bodyPr/>
          <a:lstStyle/>
          <a:p>
            <a:pPr lvl="0"/>
            <a:r>
              <a:rPr lang="it-IT" sz="2800" b="1" dirty="0" smtClean="0">
                <a:solidFill>
                  <a:srgbClr val="0000FF"/>
                </a:solidFill>
                <a:latin typeface="Sylfaen" panose="010A0502050306030303" pitchFamily="18" charset="0"/>
              </a:rPr>
              <a:t>        ORARIO </a:t>
            </a:r>
            <a:r>
              <a:rPr lang="it-IT" sz="2800" b="1" dirty="0">
                <a:solidFill>
                  <a:srgbClr val="0000FF"/>
                </a:solidFill>
                <a:latin typeface="Sylfaen" panose="010A0502050306030303" pitchFamily="18" charset="0"/>
              </a:rPr>
              <a:t>ANNUALE DELLA SCUOLA </a:t>
            </a:r>
            <a:r>
              <a:rPr lang="it-IT" sz="2800" b="1" dirty="0" smtClean="0">
                <a:solidFill>
                  <a:srgbClr val="0000FF"/>
                </a:solidFill>
                <a:latin typeface="Sylfaen" panose="010A0502050306030303" pitchFamily="18" charset="0"/>
              </a:rPr>
              <a:t>                            </a:t>
            </a:r>
            <a:br>
              <a:rPr lang="it-IT" sz="2800" b="1" dirty="0" smtClean="0">
                <a:solidFill>
                  <a:srgbClr val="0000FF"/>
                </a:solidFill>
                <a:latin typeface="Sylfaen" panose="010A0502050306030303" pitchFamily="18" charset="0"/>
              </a:rPr>
            </a:br>
            <a:r>
              <a:rPr lang="it-IT" sz="2800" b="1" dirty="0" smtClean="0">
                <a:solidFill>
                  <a:srgbClr val="0000FF"/>
                </a:solidFill>
                <a:latin typeface="Sylfaen" panose="010A0502050306030303" pitchFamily="18" charset="0"/>
              </a:rPr>
              <a:t>                               PRIMARIA</a:t>
            </a:r>
            <a:endParaRPr lang="it-IT" sz="2800" dirty="0">
              <a:solidFill>
                <a:srgbClr val="0000FF"/>
              </a:solidFill>
              <a:latin typeface="Sylfaen" panose="010A0502050306030303" pitchFamily="18" charset="0"/>
            </a:endParaRPr>
          </a:p>
        </p:txBody>
      </p:sp>
      <p:sp>
        <p:nvSpPr>
          <p:cNvPr id="3" name="CasellaDiTesto 2">
            <a:extLst>
              <a:ext uri="{FF2B5EF4-FFF2-40B4-BE49-F238E27FC236}">
                <a16:creationId xmlns:a16="http://schemas.microsoft.com/office/drawing/2014/main" id="{C9F53CBD-A48A-4DD6-B285-306EA562D309}"/>
              </a:ext>
            </a:extLst>
          </p:cNvPr>
          <p:cNvSpPr txBox="1"/>
          <p:nvPr/>
        </p:nvSpPr>
        <p:spPr>
          <a:xfrm>
            <a:off x="323523" y="1522238"/>
            <a:ext cx="8083630" cy="1815882"/>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smtClean="0">
                <a:solidFill>
                  <a:srgbClr val="000000"/>
                </a:solidFill>
                <a:uFillTx/>
                <a:latin typeface="Sylfaen" panose="010A0502050306030303" pitchFamily="18" charset="0"/>
              </a:rPr>
              <a:t>da </a:t>
            </a:r>
            <a:r>
              <a:rPr lang="it-IT" sz="2800" b="0" i="0" u="none" strike="noStrike" kern="1200" cap="none" spc="0" baseline="0" dirty="0">
                <a:solidFill>
                  <a:srgbClr val="000000"/>
                </a:solidFill>
                <a:uFillTx/>
                <a:latin typeface="Sylfaen" panose="010A0502050306030303" pitchFamily="18" charset="0"/>
              </a:rPr>
              <a:t>lunedì al venerdì</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a:solidFill>
                  <a:srgbClr val="000000"/>
                </a:solidFill>
                <a:uFillTx/>
                <a:latin typeface="Sylfaen" panose="010A0502050306030303" pitchFamily="18" charset="0"/>
              </a:rPr>
              <a:t>dalle ore 8.00 alle </a:t>
            </a:r>
            <a:r>
              <a:rPr lang="it-IT" sz="2800" b="0" i="0" u="none" strike="noStrike" kern="1200" cap="none" spc="0" baseline="0" dirty="0" smtClean="0">
                <a:solidFill>
                  <a:srgbClr val="000000"/>
                </a:solidFill>
                <a:uFillTx/>
                <a:latin typeface="Sylfaen" panose="010A0502050306030303" pitchFamily="18" charset="0"/>
              </a:rPr>
              <a:t>13.30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smtClean="0">
                <a:solidFill>
                  <a:srgbClr val="000000"/>
                </a:solidFill>
                <a:uFillTx/>
                <a:latin typeface="Sylfaen" panose="010A0502050306030303" pitchFamily="18" charset="0"/>
              </a:rPr>
              <a:t>(</a:t>
            </a:r>
            <a:r>
              <a:rPr lang="it-IT" sz="2800" b="0" i="0" u="none" strike="noStrike" kern="1200" cap="none" spc="0" baseline="0" dirty="0">
                <a:solidFill>
                  <a:srgbClr val="000000"/>
                </a:solidFill>
                <a:uFillTx/>
                <a:latin typeface="Sylfaen" panose="010A0502050306030303" pitchFamily="18" charset="0"/>
              </a:rPr>
              <a:t>Con </a:t>
            </a:r>
            <a:r>
              <a:rPr lang="it-IT" sz="2800" kern="0" dirty="0" smtClean="0">
                <a:solidFill>
                  <a:srgbClr val="000000"/>
                </a:solidFill>
                <a:latin typeface="Sylfaen" panose="010A0502050306030303" pitchFamily="18" charset="0"/>
              </a:rPr>
              <a:t>un</a:t>
            </a:r>
            <a:r>
              <a:rPr lang="it-IT" sz="2800" b="0" i="0" u="none" strike="noStrike" kern="1200" cap="none" spc="0" baseline="0" dirty="0" smtClean="0">
                <a:solidFill>
                  <a:srgbClr val="000000"/>
                </a:solidFill>
                <a:uFillTx/>
                <a:latin typeface="Sylfaen" panose="010A0502050306030303" pitchFamily="18" charset="0"/>
              </a:rPr>
              <a:t> intervallo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0" i="0" u="none" strike="noStrike" kern="1200" cap="none" spc="0" baseline="0" dirty="0" smtClean="0">
                <a:solidFill>
                  <a:srgbClr val="000000"/>
                </a:solidFill>
                <a:uFillTx/>
                <a:latin typeface="Sylfaen" panose="010A0502050306030303" pitchFamily="18" charset="0"/>
              </a:rPr>
              <a:t>di </a:t>
            </a:r>
            <a:r>
              <a:rPr lang="it-IT" sz="2800" dirty="0" smtClean="0">
                <a:solidFill>
                  <a:srgbClr val="000000"/>
                </a:solidFill>
                <a:latin typeface="Sylfaen" panose="010A0502050306030303" pitchFamily="18" charset="0"/>
              </a:rPr>
              <a:t>20</a:t>
            </a:r>
            <a:r>
              <a:rPr lang="it-IT" sz="2800" b="0" i="0" u="none" strike="noStrike" kern="1200" cap="none" spc="0" baseline="0" dirty="0" smtClean="0">
                <a:solidFill>
                  <a:srgbClr val="000000"/>
                </a:solidFill>
                <a:uFillTx/>
                <a:latin typeface="Sylfaen" panose="010A0502050306030303" pitchFamily="18" charset="0"/>
              </a:rPr>
              <a:t> </a:t>
            </a:r>
            <a:r>
              <a:rPr lang="it-IT" sz="2800" b="0" i="0" u="none" strike="noStrike" kern="1200" cap="none" spc="0" baseline="0" dirty="0">
                <a:solidFill>
                  <a:srgbClr val="000000"/>
                </a:solidFill>
                <a:uFillTx/>
                <a:latin typeface="Sylfaen" panose="010A0502050306030303" pitchFamily="18" charset="0"/>
              </a:rPr>
              <a:t>minuti)</a:t>
            </a:r>
          </a:p>
        </p:txBody>
      </p:sp>
      <p:sp>
        <p:nvSpPr>
          <p:cNvPr id="4" name="CasellaDiTesto 4">
            <a:extLst>
              <a:ext uri="{FF2B5EF4-FFF2-40B4-BE49-F238E27FC236}">
                <a16:creationId xmlns:a16="http://schemas.microsoft.com/office/drawing/2014/main" id="{1E09521E-E739-4B6F-99B5-FAD318F5AEB6}"/>
              </a:ext>
            </a:extLst>
          </p:cNvPr>
          <p:cNvSpPr txBox="1"/>
          <p:nvPr/>
        </p:nvSpPr>
        <p:spPr>
          <a:xfrm>
            <a:off x="1798320" y="3442718"/>
            <a:ext cx="5831840" cy="267765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1" i="0" u="none" strike="noStrike" kern="1200" cap="none" spc="0" baseline="0" dirty="0" smtClean="0">
                <a:solidFill>
                  <a:srgbClr val="0000FF"/>
                </a:solidFill>
                <a:uFillTx/>
                <a:latin typeface="Sylfaen" panose="010A0502050306030303" pitchFamily="18" charset="0"/>
              </a:rPr>
              <a:t>ORARIO PRE-SCUOLA</a:t>
            </a:r>
          </a:p>
          <a:p>
            <a:pPr lvl="0" algn="ctr">
              <a:defRPr sz="1800" b="0" i="0" u="none" strike="noStrike" kern="0" cap="none" spc="0" baseline="0">
                <a:solidFill>
                  <a:srgbClr val="000000"/>
                </a:solidFill>
                <a:uFillTx/>
              </a:defRPr>
            </a:pPr>
            <a:r>
              <a:rPr lang="it-IT" sz="2800" dirty="0">
                <a:latin typeface="Sylfaen" panose="010A0502050306030303" pitchFamily="18" charset="0"/>
              </a:rPr>
              <a:t>da lunedì al venerdì</a:t>
            </a:r>
          </a:p>
          <a:p>
            <a:pPr lvl="0" algn="ctr">
              <a:defRPr sz="1800" b="0" i="0" u="none" strike="noStrike" kern="0" cap="none" spc="0" baseline="0">
                <a:solidFill>
                  <a:srgbClr val="000000"/>
                </a:solidFill>
                <a:uFillTx/>
              </a:defRPr>
            </a:pPr>
            <a:r>
              <a:rPr lang="it-IT" sz="2800" dirty="0">
                <a:latin typeface="Sylfaen" panose="010A0502050306030303" pitchFamily="18" charset="0"/>
              </a:rPr>
              <a:t>dalle ore </a:t>
            </a:r>
            <a:r>
              <a:rPr lang="it-IT" sz="2800" dirty="0" smtClean="0">
                <a:latin typeface="Sylfaen" panose="010A0502050306030303" pitchFamily="18" charset="0"/>
              </a:rPr>
              <a:t>7.30</a:t>
            </a:r>
            <a:endParaRPr lang="it-IT" sz="2800" dirty="0">
              <a:latin typeface="Sylfaen" panose="010A0502050306030303" pitchFamily="18" charset="0"/>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2800" b="1" i="0" u="none" strike="noStrike" kern="1200" cap="none" spc="0" baseline="0" dirty="0" smtClean="0">
                <a:solidFill>
                  <a:srgbClr val="0000FF"/>
                </a:solidFill>
                <a:uFillTx/>
                <a:latin typeface="Sylfaen" panose="010A0502050306030303" pitchFamily="18" charset="0"/>
              </a:rPr>
              <a:t>ORARIO </a:t>
            </a:r>
            <a:r>
              <a:rPr lang="it-IT" sz="2800" b="1" dirty="0" smtClean="0">
                <a:solidFill>
                  <a:srgbClr val="0000FF"/>
                </a:solidFill>
                <a:latin typeface="Sylfaen" panose="010A0502050306030303" pitchFamily="18" charset="0"/>
              </a:rPr>
              <a:t>DOPOSCUOLA</a:t>
            </a:r>
            <a:endParaRPr lang="it-IT" sz="2800" b="1" i="0" u="none" strike="noStrike" kern="1200" cap="none" spc="0" baseline="0" dirty="0">
              <a:solidFill>
                <a:srgbClr val="0000FF"/>
              </a:solidFill>
              <a:uFillTx/>
              <a:latin typeface="Sylfaen" panose="010A0502050306030303" pitchFamily="18" charset="0"/>
            </a:endParaRPr>
          </a:p>
          <a:p>
            <a:pPr lvl="0" algn="ctr">
              <a:defRPr sz="1800" b="0" i="0" u="none" strike="noStrike" kern="0" cap="none" spc="0" baseline="0">
                <a:solidFill>
                  <a:srgbClr val="000000"/>
                </a:solidFill>
                <a:uFillTx/>
              </a:defRPr>
            </a:pPr>
            <a:r>
              <a:rPr lang="it-IT" sz="2800" dirty="0">
                <a:solidFill>
                  <a:srgbClr val="000000"/>
                </a:solidFill>
                <a:latin typeface="Sylfaen" panose="010A0502050306030303" pitchFamily="18" charset="0"/>
              </a:rPr>
              <a:t>da lunedì al venerdì</a:t>
            </a:r>
          </a:p>
          <a:p>
            <a:pPr lvl="0" algn="ctr">
              <a:defRPr sz="1800" b="0" i="0" u="none" strike="noStrike" kern="0" cap="none" spc="0" baseline="0">
                <a:solidFill>
                  <a:srgbClr val="000000"/>
                </a:solidFill>
                <a:uFillTx/>
              </a:defRPr>
            </a:pPr>
            <a:r>
              <a:rPr lang="it-IT" sz="2800" dirty="0">
                <a:solidFill>
                  <a:srgbClr val="000000"/>
                </a:solidFill>
                <a:latin typeface="Sylfaen" panose="010A0502050306030303" pitchFamily="18" charset="0"/>
              </a:rPr>
              <a:t>dalle ore </a:t>
            </a:r>
            <a:r>
              <a:rPr lang="it-IT" sz="2800" dirty="0" smtClean="0">
                <a:solidFill>
                  <a:srgbClr val="000000"/>
                </a:solidFill>
                <a:latin typeface="Sylfaen" panose="010A0502050306030303" pitchFamily="18" charset="0"/>
              </a:rPr>
              <a:t>14.30 </a:t>
            </a:r>
            <a:r>
              <a:rPr lang="it-IT" sz="2800" dirty="0">
                <a:solidFill>
                  <a:srgbClr val="000000"/>
                </a:solidFill>
                <a:latin typeface="Sylfaen" panose="010A0502050306030303" pitchFamily="18" charset="0"/>
              </a:rPr>
              <a:t>alle </a:t>
            </a:r>
            <a:r>
              <a:rPr lang="it-IT" sz="2800" dirty="0" smtClean="0">
                <a:solidFill>
                  <a:srgbClr val="000000"/>
                </a:solidFill>
                <a:latin typeface="Sylfaen" panose="010A0502050306030303" pitchFamily="18" charset="0"/>
              </a:rPr>
              <a:t>16.30</a:t>
            </a:r>
            <a:endParaRPr lang="it-IT" sz="2800" b="1" i="0" u="none" strike="noStrike" kern="1200" cap="none" spc="0" baseline="0" dirty="0">
              <a:solidFill>
                <a:srgbClr val="0000FF"/>
              </a:solidFill>
              <a:uFillTx/>
              <a:latin typeface="Sylfaen" panose="010A0502050306030303" pitchFamily="18" charset="0"/>
            </a:endParaRPr>
          </a:p>
        </p:txBody>
      </p:sp>
    </p:spTree>
    <p:extLst>
      <p:ext uri="{BB962C8B-B14F-4D97-AF65-F5344CB8AC3E}">
        <p14:creationId xmlns:p14="http://schemas.microsoft.com/office/powerpoint/2010/main" val="3499954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1409</TotalTime>
  <Words>1307</Words>
  <Application>Microsoft Office PowerPoint</Application>
  <PresentationFormat>Presentazione su schermo (4:3)</PresentationFormat>
  <Paragraphs>218</Paragraphs>
  <Slides>27</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27</vt:i4>
      </vt:variant>
    </vt:vector>
  </HeadingPairs>
  <TitlesOfParts>
    <vt:vector size="38" baseType="lpstr">
      <vt:lpstr>Arial</vt:lpstr>
      <vt:lpstr>Calibri</vt:lpstr>
      <vt:lpstr>Century Gothic</vt:lpstr>
      <vt:lpstr>Kristen ITC</vt:lpstr>
      <vt:lpstr>Segoe UI Variable Text Semiligh</vt:lpstr>
      <vt:lpstr>Snap ITC</vt:lpstr>
      <vt:lpstr>Sylfaen</vt:lpstr>
      <vt:lpstr>Times New Roman</vt:lpstr>
      <vt:lpstr>Wingdings</vt:lpstr>
      <vt:lpstr>Wingdings 3</vt:lpstr>
      <vt:lpstr>Filo</vt:lpstr>
      <vt:lpstr>Presentazione standard di PowerPoint</vt:lpstr>
      <vt:lpstr>      …la nostra scuola….</vt:lpstr>
      <vt:lpstr>   </vt:lpstr>
      <vt:lpstr> La Scuola Primaria Paritaria del Complesso Scolastico Istituto Santissimo Sacramento, fondato in Francia nel 1715, diffuso in vari paesi del mondo e presente ed operante in Vermicino di Frascati dal 1957, promulga la storia e la passione formatrice del fondatore Padre Pietro Vigne e delle Suore Educatrici. In sintonia con i principi di libertà, uguaglianza e solidarietà della nostra Costituzione, aderisce ai principi della Scuola Cattolica, nonché a quelli pedagogici del Fondatore della nostra congregazione. Costituisce una vera e propria “palestra di vita sociale” dove si sviluppano amore, amicizia, comprensione, aiuto reciproco: caratteristiche fondamentali di una società cristiana. Rende servizio alle famiglie e alla società mediante l’opera di educatori religiosi e laici impegnati nel raggiungimento degli obiettivi cui è finalizzato l’insegnamento ed ogni forma di attività che si svolge. Il Complesso Scolastico Santissimo Sacramento offre, dunque, un’ampia gamma di opportunità educative e formative, che trovano ispirazione da un progetto globale per la formazione culturale, professionale ed etica dei giovani, basata sui principi della qualità totale, tanto nelle scelte educative ed organizzative, quanto nelle decisioni metodologiche e didattiche. </vt:lpstr>
      <vt:lpstr> 19 NOVEMBRE 2022</vt:lpstr>
      <vt:lpstr>Metodologia</vt:lpstr>
      <vt:lpstr>La Pedagogia e la Didattica</vt:lpstr>
      <vt:lpstr>Orario settimanale delle discipline</vt:lpstr>
      <vt:lpstr>        ORARIO ANNUALE DELLA SCUOLA                                                             PRIMARIA</vt:lpstr>
      <vt:lpstr>SERVIZI  FORNITI  E  GESTITI  DA UN ENTE PRIVATO</vt:lpstr>
      <vt:lpstr>    Il corpo docente</vt:lpstr>
      <vt:lpstr>Presentazione standard di PowerPoint</vt:lpstr>
      <vt:lpstr>Presentazione standard di PowerPoint</vt:lpstr>
      <vt:lpstr>  I LABORATORI DELLA SCUOLA </vt:lpstr>
      <vt:lpstr>Presentazione standard di PowerPoint</vt:lpstr>
      <vt:lpstr>ATTIVITA’ della SCUOLA</vt:lpstr>
      <vt:lpstr>Presentazione standard di PowerPoint</vt:lpstr>
      <vt:lpstr>Presentazione standard di PowerPoint</vt:lpstr>
      <vt:lpstr>     Finalità Formative </vt:lpstr>
      <vt:lpstr>Presentazione standard di PowerPoint</vt:lpstr>
      <vt:lpstr>Presentazione standard di PowerPoint</vt:lpstr>
      <vt:lpstr>Competenze finali</vt:lpstr>
      <vt:lpstr>        Valutazione </vt:lpstr>
      <vt:lpstr>       SITO WEB </vt:lpstr>
      <vt:lpstr>IL PASSAGGIO DALLA SCUOLA PRIMARIA A QUELLA SECONDARIA:  </vt:lpstr>
      <vt:lpstr>     ISCRIZIONE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INFODIDA</cp:lastModifiedBy>
  <cp:revision>152</cp:revision>
  <dcterms:created xsi:type="dcterms:W3CDTF">2016-11-30T09:22:39Z</dcterms:created>
  <dcterms:modified xsi:type="dcterms:W3CDTF">2023-07-07T09:34:08Z</dcterms:modified>
</cp:coreProperties>
</file>